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7dddf003ddf14c69" /><Relationship Type="http://schemas.openxmlformats.org/officeDocument/2006/relationships/extended-properties" Target="/docProps/app.xml" Id="R4a9a5cfc6e704ede" /><Relationship Type="http://schemas.openxmlformats.org/officeDocument/2006/relationships/officeDocument" Target="/ppt/presentation.xml" Id="R975bf7c6a22b4566" /></Relationships>
</file>

<file path=ppt/presentation.xml><?xml version="1.0" encoding="utf-8"?>
<p:presentation xmlns:p="http://schemas.openxmlformats.org/presentationml/2006/main">
  <p:sldMasterIdLst>
    <p:sldMasterId xmlns:r="http://schemas.openxmlformats.org/officeDocument/2006/relationships" id="2147483648" r:id="Rb445a60a3f554929"/>
  </p:sldMasterIdLst>
  <p:notesMasterIdLst>
    <p:notesMasterId xmlns:r="http://schemas.openxmlformats.org/officeDocument/2006/relationships" r:id="Rd7972beec7b442e5"/>
  </p:notesMasterIdLst>
  <p:sldIdLst>
    <p:sldId xmlns:r="http://schemas.openxmlformats.org/officeDocument/2006/relationships" id="256" r:id="R25374b2aed8745d5"/>
    <p:sldId xmlns:r="http://schemas.openxmlformats.org/officeDocument/2006/relationships" id="257" r:id="R385908125dd645c1"/>
    <p:sldId xmlns:r="http://schemas.openxmlformats.org/officeDocument/2006/relationships" id="258" r:id="R9078bb108e6a47dd"/>
    <p:sldId xmlns:r="http://schemas.openxmlformats.org/officeDocument/2006/relationships" id="259" r:id="R7a91e450fcf44bc0"/>
    <p:sldId xmlns:r="http://schemas.openxmlformats.org/officeDocument/2006/relationships" id="260" r:id="Rbf8d346ea5e6461d"/>
    <p:sldId xmlns:r="http://schemas.openxmlformats.org/officeDocument/2006/relationships" id="261" r:id="R5510568242d2431c"/>
    <p:sldId xmlns:r="http://schemas.openxmlformats.org/officeDocument/2006/relationships" id="262" r:id="R146ebcce3e0f4955"/>
    <p:sldId xmlns:r="http://schemas.openxmlformats.org/officeDocument/2006/relationships" id="263" r:id="Ra9ac526fb7a24697"/>
    <p:sldId xmlns:r="http://schemas.openxmlformats.org/officeDocument/2006/relationships" id="264" r:id="R0534730095c44ad4"/>
    <p:sldId xmlns:r="http://schemas.openxmlformats.org/officeDocument/2006/relationships" id="265" r:id="R745428e7a01b47d2"/>
    <p:sldId xmlns:r="http://schemas.openxmlformats.org/officeDocument/2006/relationships" id="266" r:id="R2240b4ea15294f0d"/>
    <p:sldId xmlns:r="http://schemas.openxmlformats.org/officeDocument/2006/relationships" id="267" r:id="R37ac99f94d4342fb"/>
    <p:sldId xmlns:r="http://schemas.openxmlformats.org/officeDocument/2006/relationships" id="268" r:id="Rc19c0540679c420f"/>
    <p:sldId xmlns:r="http://schemas.openxmlformats.org/officeDocument/2006/relationships" id="269" r:id="Rd141ee9f72864120"/>
    <p:sldId xmlns:r="http://schemas.openxmlformats.org/officeDocument/2006/relationships" id="270" r:id="Rd14028e5d6254998"/>
    <p:sldId xmlns:r="http://schemas.openxmlformats.org/officeDocument/2006/relationships" id="271" r:id="R083af117d27f48aa"/>
    <p:sldId xmlns:r="http://schemas.openxmlformats.org/officeDocument/2006/relationships" id="272" r:id="Rc26b3e8e3c0e4c24"/>
    <p:sldId xmlns:r="http://schemas.openxmlformats.org/officeDocument/2006/relationships" id="273" r:id="Rbb5db4eed994484a"/>
    <p:sldId xmlns:r="http://schemas.openxmlformats.org/officeDocument/2006/relationships" id="274" r:id="R1d434b3b54bc4404"/>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9bc8299f52e24f55" /><Relationship Type="http://schemas.openxmlformats.org/officeDocument/2006/relationships/slideMaster" Target="/ppt/slideMasters/slideMaster1.xml" Id="Rb445a60a3f554929" /><Relationship Type="http://schemas.openxmlformats.org/officeDocument/2006/relationships/notesMaster" Target="/ppt/notesMasters/notesMaster1.xml" Id="Rd7972beec7b442e5" /><Relationship Type="http://schemas.openxmlformats.org/officeDocument/2006/relationships/presProps" Target="/ppt/presProps.xml" Id="R1e9acb3fa52647f8" /><Relationship Type="http://schemas.openxmlformats.org/officeDocument/2006/relationships/tableStyles" Target="/ppt/tableStyles.xml" Id="R7d12b06cfd7a4fa0" /><Relationship Type="http://schemas.openxmlformats.org/officeDocument/2006/relationships/slide" Target="/ppt/slides/slide1.xml" Id="R25374b2aed8745d5" /><Relationship Type="http://schemas.openxmlformats.org/officeDocument/2006/relationships/slide" Target="/ppt/slides/slide2.xml" Id="R385908125dd645c1" /><Relationship Type="http://schemas.openxmlformats.org/officeDocument/2006/relationships/slide" Target="/ppt/slides/slide3.xml" Id="R9078bb108e6a47dd" /><Relationship Type="http://schemas.openxmlformats.org/officeDocument/2006/relationships/slide" Target="/ppt/slides/slide4.xml" Id="R7a91e450fcf44bc0" /><Relationship Type="http://schemas.openxmlformats.org/officeDocument/2006/relationships/slide" Target="/ppt/slides/slide5.xml" Id="Rbf8d346ea5e6461d" /><Relationship Type="http://schemas.openxmlformats.org/officeDocument/2006/relationships/slide" Target="/ppt/slides/slide6.xml" Id="R5510568242d2431c" /><Relationship Type="http://schemas.openxmlformats.org/officeDocument/2006/relationships/slide" Target="/ppt/slides/slide7.xml" Id="R146ebcce3e0f4955" /><Relationship Type="http://schemas.openxmlformats.org/officeDocument/2006/relationships/slide" Target="/ppt/slides/slide8.xml" Id="Ra9ac526fb7a24697" /><Relationship Type="http://schemas.openxmlformats.org/officeDocument/2006/relationships/slide" Target="/ppt/slides/slide9.xml" Id="R0534730095c44ad4" /><Relationship Type="http://schemas.openxmlformats.org/officeDocument/2006/relationships/slide" Target="/ppt/slides/slide10.xml" Id="R745428e7a01b47d2" /><Relationship Type="http://schemas.openxmlformats.org/officeDocument/2006/relationships/slide" Target="/ppt/slides/slide11.xml" Id="R2240b4ea15294f0d" /><Relationship Type="http://schemas.openxmlformats.org/officeDocument/2006/relationships/slide" Target="/ppt/slides/slide12.xml" Id="R37ac99f94d4342fb" /><Relationship Type="http://schemas.openxmlformats.org/officeDocument/2006/relationships/slide" Target="/ppt/slides/slide13.xml" Id="Rc19c0540679c420f" /><Relationship Type="http://schemas.openxmlformats.org/officeDocument/2006/relationships/slide" Target="/ppt/slides/slide14.xml" Id="Rd141ee9f72864120" /><Relationship Type="http://schemas.openxmlformats.org/officeDocument/2006/relationships/slide" Target="/ppt/slides/slide15.xml" Id="Rd14028e5d6254998" /><Relationship Type="http://schemas.openxmlformats.org/officeDocument/2006/relationships/slide" Target="/ppt/slides/slide16.xml" Id="R083af117d27f48aa" /><Relationship Type="http://schemas.openxmlformats.org/officeDocument/2006/relationships/slide" Target="/ppt/slides/slide17.xml" Id="Rc26b3e8e3c0e4c24" /><Relationship Type="http://schemas.openxmlformats.org/officeDocument/2006/relationships/slide" Target="/ppt/slides/slide18.xml" Id="Rbb5db4eed994484a" /><Relationship Type="http://schemas.openxmlformats.org/officeDocument/2006/relationships/slide" Target="/ppt/slides/slide19.xml" Id="R1d434b3b54bc4404"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9ac80eec13194bc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7b87f8b071e340f6" /><Relationship Type="http://schemas.openxmlformats.org/officeDocument/2006/relationships/notesMaster" Target="/ppt/notesMasters/notesMaster1.xml" Id="R02ba1fcd2b2444b2"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a7935bc7676748fc" /><Relationship Type="http://schemas.openxmlformats.org/officeDocument/2006/relationships/notesMaster" Target="/ppt/notesMasters/notesMaster1.xml" Id="R07013e7924eb43cd"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a44718393e7f494b" /><Relationship Type="http://schemas.openxmlformats.org/officeDocument/2006/relationships/notesMaster" Target="/ppt/notesMasters/notesMaster1.xml" Id="Rfbb9212e38e04ea5"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eec9b806b46740f9" /><Relationship Type="http://schemas.openxmlformats.org/officeDocument/2006/relationships/notesMaster" Target="/ppt/notesMasters/notesMaster1.xml" Id="R7dd75955974e41f3"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4bacfbe357cd4ea5" /><Relationship Type="http://schemas.openxmlformats.org/officeDocument/2006/relationships/notesMaster" Target="/ppt/notesMasters/notesMaster1.xml" Id="R0ade45ed08674f00"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281b6f04564b4e61" /><Relationship Type="http://schemas.openxmlformats.org/officeDocument/2006/relationships/notesMaster" Target="/ppt/notesMasters/notesMaster1.xml" Id="R713f5ec8518941ab"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9e302b7ee347443f" /><Relationship Type="http://schemas.openxmlformats.org/officeDocument/2006/relationships/notesMaster" Target="/ppt/notesMasters/notesMaster1.xml" Id="Rfa97fb674f074b00"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f3da374af32e4d96" /><Relationship Type="http://schemas.openxmlformats.org/officeDocument/2006/relationships/notesMaster" Target="/ppt/notesMasters/notesMaster1.xml" Id="R9cf9ba74e4b8470e"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2660b79ccb984c90" /><Relationship Type="http://schemas.openxmlformats.org/officeDocument/2006/relationships/notesMaster" Target="/ppt/notesMasters/notesMaster1.xml" Id="R33afa3ca1ac54ebe"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eb635c12a6724f2a" /><Relationship Type="http://schemas.openxmlformats.org/officeDocument/2006/relationships/notesMaster" Target="/ppt/notesMasters/notesMaster1.xml" Id="R3e5e5eade20c4341"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5b56643700e6495e" /><Relationship Type="http://schemas.openxmlformats.org/officeDocument/2006/relationships/notesMaster" Target="/ppt/notesMasters/notesMaster1.xml" Id="R5c49a77cacdf47b9" /></Relationships>
</file>

<file path=ppt/notesSlides/_rels/notesSlide2.xml.rels>&#65279;<?xml version="1.0" encoding="utf-8"?><Relationships xmlns="http://schemas.openxmlformats.org/package/2006/relationships"><Relationship Type="http://schemas.openxmlformats.org/officeDocument/2006/relationships/slide" Target="/ppt/slides/slide2.xml" Id="Rf45e1eceadd342b0" /><Relationship Type="http://schemas.openxmlformats.org/officeDocument/2006/relationships/notesMaster" Target="/ppt/notesMasters/notesMaster1.xml" Id="R49fc7dffca4541a3" /></Relationships>
</file>

<file path=ppt/notesSlides/_rels/notesSlide3.xml.rels>&#65279;<?xml version="1.0" encoding="utf-8"?><Relationships xmlns="http://schemas.openxmlformats.org/package/2006/relationships"><Relationship Type="http://schemas.openxmlformats.org/officeDocument/2006/relationships/slide" Target="/ppt/slides/slide3.xml" Id="R95858d43fc744587" /><Relationship Type="http://schemas.openxmlformats.org/officeDocument/2006/relationships/notesMaster" Target="/ppt/notesMasters/notesMaster1.xml" Id="Rba62853ca368403b" /></Relationships>
</file>

<file path=ppt/notesSlides/_rels/notesSlide4.xml.rels>&#65279;<?xml version="1.0" encoding="utf-8"?><Relationships xmlns="http://schemas.openxmlformats.org/package/2006/relationships"><Relationship Type="http://schemas.openxmlformats.org/officeDocument/2006/relationships/slide" Target="/ppt/slides/slide4.xml" Id="R473774a0a9c64ece" /><Relationship Type="http://schemas.openxmlformats.org/officeDocument/2006/relationships/notesMaster" Target="/ppt/notesMasters/notesMaster1.xml" Id="R411050bca0474029" /></Relationships>
</file>

<file path=ppt/notesSlides/_rels/notesSlide5.xml.rels>&#65279;<?xml version="1.0" encoding="utf-8"?><Relationships xmlns="http://schemas.openxmlformats.org/package/2006/relationships"><Relationship Type="http://schemas.openxmlformats.org/officeDocument/2006/relationships/slide" Target="/ppt/slides/slide5.xml" Id="Raff95911f084462f" /><Relationship Type="http://schemas.openxmlformats.org/officeDocument/2006/relationships/notesMaster" Target="/ppt/notesMasters/notesMaster1.xml" Id="Re78db803821a4beb" /></Relationships>
</file>

<file path=ppt/notesSlides/_rels/notesSlide6.xml.rels>&#65279;<?xml version="1.0" encoding="utf-8"?><Relationships xmlns="http://schemas.openxmlformats.org/package/2006/relationships"><Relationship Type="http://schemas.openxmlformats.org/officeDocument/2006/relationships/slide" Target="/ppt/slides/slide6.xml" Id="R62675e6934404102" /><Relationship Type="http://schemas.openxmlformats.org/officeDocument/2006/relationships/notesMaster" Target="/ppt/notesMasters/notesMaster1.xml" Id="Rc836989fb0e34879" /></Relationships>
</file>

<file path=ppt/notesSlides/_rels/notesSlide7.xml.rels>&#65279;<?xml version="1.0" encoding="utf-8"?><Relationships xmlns="http://schemas.openxmlformats.org/package/2006/relationships"><Relationship Type="http://schemas.openxmlformats.org/officeDocument/2006/relationships/slide" Target="/ppt/slides/slide7.xml" Id="R3651a41f64ed4fa7" /><Relationship Type="http://schemas.openxmlformats.org/officeDocument/2006/relationships/notesMaster" Target="/ppt/notesMasters/notesMaster1.xml" Id="Rca085737d25443c7" /></Relationships>
</file>

<file path=ppt/notesSlides/_rels/notesSlide8.xml.rels>&#65279;<?xml version="1.0" encoding="utf-8"?><Relationships xmlns="http://schemas.openxmlformats.org/package/2006/relationships"><Relationship Type="http://schemas.openxmlformats.org/officeDocument/2006/relationships/slide" Target="/ppt/slides/slide8.xml" Id="R4665885368d74b66" /><Relationship Type="http://schemas.openxmlformats.org/officeDocument/2006/relationships/notesMaster" Target="/ppt/notesMasters/notesMaster1.xml" Id="R870a67d088dc4f40" /></Relationships>
</file>

<file path=ppt/notesSlides/_rels/notesSlide9.xml.rels>&#65279;<?xml version="1.0" encoding="utf-8"?><Relationships xmlns="http://schemas.openxmlformats.org/package/2006/relationships"><Relationship Type="http://schemas.openxmlformats.org/officeDocument/2006/relationships/slide" Target="/ppt/slides/slide9.xml" Id="R75a8569cf06f4956" /><Relationship Type="http://schemas.openxmlformats.org/officeDocument/2006/relationships/notesMaster" Target="/ppt/notesMasters/notesMaster1.xml" Id="R110c87e87ff54a30"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commercial problem: reputation is not a vanity metric. It is the trust checkpoint shoppers encounter after paid media creates awareness.</a:t>
            </a:r>
          </a:p>
          <a:p xmlns:a="http://schemas.openxmlformats.org/drawingml/2006/main">
            <a:r>
              <a:t/>
            </a:r>
          </a:p>
          <a:p xmlns:a="http://schemas.openxmlformats.org/drawingml/2006/main">
            <a:r>
              <a:t>[Sources]</a:t>
            </a:r>
          </a:p>
          <a:p xmlns:a="http://schemas.openxmlformats.org/drawingml/2006/main">
            <a:r>
              <a:t>- User-provided rating scenario and strategic brief (Aug. 15, 2026).</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on 32%. This is the commercial scope of the problem.</a:t>
            </a:r>
          </a:p>
          <a:p xmlns:a="http://schemas.openxmlformats.org/drawingml/2006/main">
            <a:r>
              <a:t/>
            </a:r>
          </a:p>
          <a:p xmlns:a="http://schemas.openxmlformats.org/drawingml/2006/main">
            <a:r>
              <a:t>[Sources]</a:t>
            </a:r>
          </a:p>
          <a:p xmlns:a="http://schemas.openxmlformats.org/drawingml/2006/main">
            <a:r>
              <a:t>- Peoria_Ford_1 through 3_Star_Reviews_08 16 2026.xlsx: 1,236 one-star; 134 two-star; 108 three-star; 1,478 total.</a:t>
            </a:r>
          </a:p>
          <a:p xmlns:a="http://schemas.openxmlformats.org/drawingml/2006/main">
            <a:r>
              <a:t>- Google review total used for share calculation: 4,624, verified Aug. 15, 2026.</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pattern, not every word: service delay, broken promises, incorrect mileage, safety recall failure, poor treatment and an explicit zero-star warning—all in one week.</a:t>
            </a:r>
          </a:p>
          <a:p xmlns:a="http://schemas.openxmlformats.org/drawingml/2006/main">
            <a:r>
              <a:t/>
            </a:r>
          </a:p>
          <a:p xmlns:a="http://schemas.openxmlformats.org/drawingml/2006/main">
            <a:r>
              <a:t>[Sources]</a:t>
            </a:r>
          </a:p>
          <a:p xmlns:a="http://schemas.openxmlformats.org/drawingml/2006/main">
            <a:r>
              <a:t>- Peoria Ford Reviews Updated_08 16 2026(1).csv: six one-star reviews with reviewed_at values within seven days of the Aug. 16, 2026 export.</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claim the rating is falling now. The actual overall review data shows improvement. The commercial pain is the time cost: on the most stable trailing-year path, it takes roughly four years to display 4.0 and still does not reach the 4.66 market benchmark. Removal changes the starting inventory and compresses that timeline.</a:t>
            </a:r>
          </a:p>
          <a:p xmlns:a="http://schemas.openxmlformats.org/drawingml/2006/main">
            <a:r>
              <a:t/>
            </a:r>
          </a:p>
          <a:p xmlns:a="http://schemas.openxmlformats.org/drawingml/2006/main">
            <a:r>
              <a:t>[Sources]</a:t>
            </a:r>
          </a:p>
          <a:p xmlns:a="http://schemas.openxmlformats.org/drawingml/2006/main">
            <a:r>
              <a:t>- User-provided review production: last 30 days 176 reviews at 4.5 stars; last 90 days 410 reviews at 4.7 stars; last 365 days 1,116 reviews at 4.15 stars.</a:t>
            </a:r>
          </a:p>
          <a:p xmlns:a="http://schemas.openxmlformats.org/drawingml/2006/main">
            <a:r>
              <a:t>- Primary bar projection uses the stable trailing-365-day rate: 1,116 new reviews per year at a 4.15 average, applied to the Aug. 16, 2026 baseline of 4,624 reviews and a reconstructed 3.797 average.</a:t>
            </a:r>
          </a:p>
          <a:p xmlns:a="http://schemas.openxmlformats.org/drawingml/2006/main">
            <a:r>
              <a:t>- Projected mathematical averages: 12 months 3.866; 24 months 3.912; 36 months 3.945; 48 months 3.971; 60 months 3.990. Google displays rounded ratings.</a:t>
            </a:r>
          </a:p>
          <a:p xmlns:a="http://schemas.openxmlformats.org/drawingml/2006/main">
            <a:r>
              <a:t>- Comparison scenarios annualize the shorter windows: 2,112 reviews/year at 4.5 from the 30-day window and 1,640 reviews/year at 4.7 from the 90-day window.</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Call this what it is: a downside stress test. The purpose is to show the exposure created by another sustained operational or reputation event. Do not present 2.5 stars as an observed Peoria Ford average unless verified.</a:t>
            </a:r>
          </a:p>
          <a:p xmlns:a="http://schemas.openxmlformats.org/drawingml/2006/main">
            <a:r>
              <a:t/>
            </a:r>
          </a:p>
          <a:p xmlns:a="http://schemas.openxmlformats.org/drawingml/2006/main">
            <a:r>
              <a:t>[Sources]</a:t>
            </a:r>
          </a:p>
          <a:p xmlns:a="http://schemas.openxmlformats.org/drawingml/2006/main">
            <a:r>
              <a:t>- Downside stress test—not a base forecast. It assumes total annual volume remains 1,116 reviews, with a recurring 90-day negative period producing 410 reviews at a 2.5-star average and the remaining 706 reviews averaging 4.15 stars.</a:t>
            </a:r>
          </a:p>
          <a:p xmlns:a="http://schemas.openxmlformats.org/drawingml/2006/main">
            <a:r>
              <a:t>- The resulting incoming annual average is 3.544 stars. Applied to the Aug. 16, 2026 baseline of 4,624 reviews and a reconstructed 3.797 average, projected mathematical ratings are: 12 months 3.748; 24 months 3.715; 36 months 3.691; 48 months 3.673; 60 months 3.659.</a:t>
            </a:r>
          </a:p>
          <a:p xmlns:a="http://schemas.openxmlformats.org/drawingml/2006/main">
            <a:r>
              <a:t>- Google displays rounded ratings. The 2.5-star negative-period assumption is a scenario input, not an observed historical window.</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State the assumption before discussing pace. This is a planning model, not a guarantee of Google’s displayed decimal.</a:t>
            </a:r>
          </a:p>
          <a:p xmlns:a="http://schemas.openxmlformats.org/drawingml/2006/main">
            <a:r>
              <a:t/>
            </a:r>
          </a:p>
          <a:p xmlns:a="http://schemas.openxmlformats.org/drawingml/2006/main">
            <a:r>
              <a:t>[Sources]</a:t>
            </a:r>
          </a:p>
          <a:p xmlns:a="http://schemas.openxmlformats.org/drawingml/2006/main">
            <a:r>
              <a:t>- Projection assumes 4,624 total Google reviews, a 3.8 starting average and removal of one-star reviews only. Google displays a rounded rating; actual thresholds can vary.</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curve accelerates because every one-star deletion removes both a low score and one review from the denominator.</a:t>
            </a:r>
          </a:p>
          <a:p xmlns:a="http://schemas.openxmlformats.org/drawingml/2006/main">
            <a:r>
              <a:t/>
            </a:r>
          </a:p>
          <a:p xmlns:a="http://schemas.openxmlformats.org/drawingml/2006/main">
            <a:r>
              <a:t>[Sources]</a:t>
            </a:r>
          </a:p>
          <a:p xmlns:a="http://schemas.openxmlformats.org/drawingml/2006/main">
            <a:r>
              <a:t>- Projection formula: new average = ((4,624 × 3.8) − one-star removals) ÷ (4,624 − removals).</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These categories are not mutually exclusive. They show how often each damaging theme appears in the negative corpus.</a:t>
            </a:r>
          </a:p>
          <a:p xmlns:a="http://schemas.openxmlformats.org/drawingml/2006/main">
            <a:r>
              <a:t/>
            </a:r>
          </a:p>
          <a:p xmlns:a="http://schemas.openxmlformats.org/drawingml/2006/main">
            <a:r>
              <a:t>[Sources]</a:t>
            </a:r>
          </a:p>
          <a:p xmlns:a="http://schemas.openxmlformats.org/drawingml/2006/main">
            <a:r>
              <a:t>- Keyword-theme analysis of all 1,478 supplied reviews. Themes overlap; one review can contribute to multiple categories.</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point is not that responding is inherently harmful. The risk is that 1,162 weak or repetitive responses can restate complaint language and add business-linked context without demonstrating resolution. Audit the response language alongside removal eligibility.</a:t>
            </a:r>
          </a:p>
          <a:p xmlns:a="http://schemas.openxmlformats.org/drawingml/2006/main">
            <a:r>
              <a:t/>
            </a:r>
          </a:p>
          <a:p xmlns:a="http://schemas.openxmlformats.org/drawingml/2006/main">
            <a:r>
              <a:t>[Sources]</a:t>
            </a:r>
          </a:p>
          <a:p xmlns:a="http://schemas.openxmlformats.org/drawingml/2006/main">
            <a:r>
              <a:t>- Peoria Ford Reviews Updated_08 16 2026.csv, column I (owner_response): 1,162 populated responses across 1,478 one- through three-star reviews; 78.6% response rate. By rating: 958 of 1,236 one-star reviews; 109 of 134 two-star reviews; 95 of 108 three-star reviews.</a:t>
            </a:r>
          </a:p>
          <a:p xmlns:a="http://schemas.openxmlformats.org/drawingml/2006/main">
            <a:r>
              <a:t>- The search/AI implications are directional; no specific ranking lift or penalty is asserted.</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imply every priority review is removable. The 200 are the first audit-and-challenge package. Eligibility is determined review by review under platform policy. Review the matching owner response as part of each case because it may repeat complaint language or add business-linked context.</a:t>
            </a:r>
          </a:p>
          <a:p xmlns:a="http://schemas.openxmlformats.org/drawingml/2006/main">
            <a:r>
              <a:t/>
            </a:r>
          </a:p>
          <a:p xmlns:a="http://schemas.openxmlformats.org/drawingml/2006/main">
            <a:r>
              <a:t>[Sources]</a:t>
            </a:r>
          </a:p>
          <a:p xmlns:a="http://schemas.openxmlformats.org/drawingml/2006/main">
            <a:r>
              <a:t>- First-200 prioritization uses a damage score based on rating, recency, detail length and high-risk complaint language. It is a triage model; platform-policy eligibility must be reviewed individually before submission.</a:t>
            </a:r>
          </a:p>
          <a:p xmlns:a="http://schemas.openxmlformats.org/drawingml/2006/main">
            <a:r>
              <a:t>- Peoria Ford Reviews Updated_08 16 2026.csv: owner_response is populated for 1,162 of 1,478 negative reviews (78.6%).</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on a decision, not a discussion: authorize the audit, establish the baseline, name the internal owners and launch the 90-day sprint.</a:t>
            </a:r>
          </a:p>
          <a:p xmlns:a="http://schemas.openxmlformats.org/drawingml/2006/main">
            <a:r>
              <a:t/>
            </a:r>
          </a:p>
          <a:p xmlns:a="http://schemas.openxmlformats.org/drawingml/2006/main">
            <a:r>
              <a:t>[Sources]</a:t>
            </a:r>
          </a:p>
          <a:p xmlns:a="http://schemas.openxmlformats.org/drawingml/2006/main">
            <a:r>
              <a:t>- Recommendation synthesized from cited industry benchmarks, consumer research and Google guidance.</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Walk left to right. The point is not that every shopper abandons; it is that paid traffic encounters an avoidable friction point before the CRM can capture it.</a:t>
            </a:r>
          </a:p>
          <a:p xmlns:a="http://schemas.openxmlformats.org/drawingml/2006/main">
            <a:r>
              <a:t/>
            </a:r>
          </a:p>
          <a:p xmlns:a="http://schemas.openxmlformats.org/drawingml/2006/main">
            <a:r>
              <a:t>[Sources]</a:t>
            </a:r>
          </a:p>
          <a:p xmlns:a="http://schemas.openxmlformats.org/drawingml/2006/main">
            <a:r>
              <a:t>- Strategic inference based on the user-provided Peoria Ford rating scenario.</a:t>
            </a:r>
          </a:p>
          <a:p xmlns:a="http://schemas.openxmlformats.org/drawingml/2006/main">
            <a:r>
              <a:t>- Reputation / Auto Remarketing, Sept. 19, 2023: https://www.autoremarketing.com/ar/reputation-report-shows-volume-and-impact-of-dealership-reviews-rising/</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exact current Google rating should be refreshed before the meeting. The strategic conclusion holds if 3.8 is still displayed: it is below both the four-star elimination threshold and the 4.66 industry benchmark.</a:t>
            </a:r>
          </a:p>
          <a:p xmlns:a="http://schemas.openxmlformats.org/drawingml/2006/main">
            <a:r>
              <a:t/>
            </a:r>
          </a:p>
          <a:p xmlns:a="http://schemas.openxmlformats.org/drawingml/2006/main">
            <a:r>
              <a:t>[Sources]</a:t>
            </a:r>
          </a:p>
          <a:p xmlns:a="http://schemas.openxmlformats.org/drawingml/2006/main">
            <a:r>
              <a:t>- Reputation / Auto Remarketing, Sept. 19, 2023: 84% consider reviews important; 74% insist on at least four stars. https://www.autoremarketing.com/ar/reputation-report-shows-volume-and-impact-of-dealership-reviews-rising/</a:t>
            </a:r>
          </a:p>
          <a:p xmlns:a="http://schemas.openxmlformats.org/drawingml/2006/main">
            <a:r>
              <a:t>- Widewail, Q1 2026 Voice of the Customer: industry average Google rating 4.66 across U.S. franchise dealerships. https://www.widewail.com/voc-q1-2026</a:t>
            </a:r>
          </a:p>
          <a:p xmlns:a="http://schemas.openxmlformats.org/drawingml/2006/main">
            <a:r>
              <a:t>- Peoria Ford 3.8 rating supplied by user; verify live Google Business Profile immediately before presenting.</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Emphasize sequencing: 4.5 is the first approval target. Do not sell 4.9 as the immediate promise.</a:t>
            </a:r>
          </a:p>
          <a:p xmlns:a="http://schemas.openxmlformats.org/drawingml/2006/main">
            <a:r>
              <a:t/>
            </a:r>
          </a:p>
          <a:p xmlns:a="http://schemas.openxmlformats.org/drawingml/2006/main">
            <a:r>
              <a:t>[Sources]</a:t>
            </a:r>
          </a:p>
          <a:p xmlns:a="http://schemas.openxmlformats.org/drawingml/2006/main">
            <a:r>
              <a:t>- BrightLocal, Local Consumer Review Survey 2026: 31% will only use businesses rated 4.5+; 68% require at least four stars. https://www.brightlocal.com/research/local-consumer-review-survey/</a:t>
            </a:r>
          </a:p>
          <a:p xmlns:a="http://schemas.openxmlformats.org/drawingml/2006/main">
            <a:r>
              <a:t>- Rating interpretations are strategic framing supplied by the user, not causal forecasts.</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after the first sentence. This is the pivot: spending more does not cure the trust barrier. The dealership can either continue funding the same negative narrative or take control of it.</a:t>
            </a:r>
          </a:p>
          <a:p xmlns:a="http://schemas.openxmlformats.org/drawingml/2006/main">
            <a:r>
              <a:t/>
            </a:r>
          </a:p>
          <a:p xmlns:a="http://schemas.openxmlformats.org/drawingml/2006/main">
            <a:r>
              <a:t>[Sources]</a:t>
            </a:r>
          </a:p>
          <a:p xmlns:a="http://schemas.openxmlformats.org/drawingml/2006/main">
            <a:r>
              <a:t>- Strategic framing developed for this presentation; no causal advertising-spend claim is asserted.</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core CFO/GM slide. Reputation improvement changes the efficiency of spend already being deployed; it does not replace inventory, price, sales process or service operations.</a:t>
            </a:r>
          </a:p>
          <a:p xmlns:a="http://schemas.openxmlformats.org/drawingml/2006/main">
            <a:r>
              <a:t/>
            </a:r>
          </a:p>
          <a:p xmlns:a="http://schemas.openxmlformats.org/drawingml/2006/main">
            <a:r>
              <a:t>[Sources]</a:t>
            </a:r>
          </a:p>
          <a:p xmlns:a="http://schemas.openxmlformats.org/drawingml/2006/main">
            <a:r>
              <a:t>- Strategic funnel model; no causal lift percentage is asserted.</a:t>
            </a:r>
          </a:p>
          <a:p xmlns:a="http://schemas.openxmlformats.org/drawingml/2006/main">
            <a:r>
              <a:t>- BrightLocal 2026: 85% more likely to use a business after positive reviews; 77% deterred by negative reviews. https://www.brightlocal.com/research/local-consumer-review-survey/</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boundary protects Peoria Ford. Never promise deletion of legitimate criticism or use review gating. The winning approach combines compliant removal with operational correction and authentic review generation.</a:t>
            </a:r>
          </a:p>
          <a:p xmlns:a="http://schemas.openxmlformats.org/drawingml/2006/main">
            <a:r>
              <a:t/>
            </a:r>
          </a:p>
          <a:p xmlns:a="http://schemas.openxmlformats.org/drawingml/2006/main">
            <a:r>
              <a:t>[Sources]</a:t>
            </a:r>
          </a:p>
          <a:p xmlns:a="http://schemas.openxmlformats.org/drawingml/2006/main">
            <a:r>
              <a:t>- Google Maps user-contributed content policy: https://support.google.com/contributionpolicy/answer/7400114</a:t>
            </a:r>
          </a:p>
          <a:p xmlns:a="http://schemas.openxmlformats.org/drawingml/2006/main">
            <a:r>
              <a:t>- FTC consumer review rule overview: https://www.ftc.gov/business-guidance/resources/featuring-online-customer-reviews-guide-platforms</a:t>
            </a:r>
          </a:p>
          <a:p xmlns:a="http://schemas.openxmlformats.org/drawingml/2006/main">
            <a:r>
              <a:t>- Strategic recommendations based on common dealership complaint themes identified in the user brief.</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dealership has enough transaction volume to create steady review velocity. Sales and service should both feed the system.</a:t>
            </a:r>
          </a:p>
          <a:p xmlns:a="http://schemas.openxmlformats.org/drawingml/2006/main">
            <a:r>
              <a:t/>
            </a:r>
          </a:p>
          <a:p xmlns:a="http://schemas.openxmlformats.org/drawingml/2006/main">
            <a:r>
              <a:t>[Sources]</a:t>
            </a:r>
          </a:p>
          <a:p xmlns:a="http://schemas.openxmlformats.org/drawingml/2006/main">
            <a:r>
              <a:t>- BrightLocal, Local Consumer Review Survey 2026: 74% seek reviews written in the previous three months; 89% expect owner responses. https://www.brightlocal.com/research/local-consumer-review-survey/</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Assign owners before launch: GM sponsor, reputation lead, sales manager, service director, compliance/legal reviewer and media analyst.</a:t>
            </a:r>
          </a:p>
          <a:p xmlns:a="http://schemas.openxmlformats.org/drawingml/2006/main">
            <a:r>
              <a:t/>
            </a:r>
          </a:p>
          <a:p xmlns:a="http://schemas.openxmlformats.org/drawingml/2006/main">
            <a:r>
              <a:t>[Sources]</a:t>
            </a:r>
          </a:p>
          <a:p xmlns:a="http://schemas.openxmlformats.org/drawingml/2006/main">
            <a:r>
              <a:t>- 90-day action plan is a strategic recommendation created for this presentation.</a:t>
            </a:r>
          </a:p>
          <a:p xmlns:a="http://schemas.openxmlformats.org/drawingml/2006/main">
            <a:r>
              <a:t>- Reputation Medics logo supplied from Brian Morris's Library.</a:t>
            </a:r>
          </a:p>
          <a:p xmlns:a="http://schemas.openxmlformats.org/drawingml/2006/main">
            <a:r>
              <a:t>- Peoria Ford official logo: https://www.osconline.org/wp-content/uploads/2024/07/Peoria_Ford_Logo_Color.png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20e043e2b054eec"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8dbe181cceb4781" /><Relationship Type="http://schemas.openxmlformats.org/officeDocument/2006/relationships/slideLayout" Target="/ppt/slideLayouts/slideLayout1.xml" Id="R726997230731440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726997230731440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507c03acf15b48b4" /><Relationship Type="http://schemas.openxmlformats.org/officeDocument/2006/relationships/image" Target="/ppt/media/image.png" Id="R369ac1c26afa4cdc" /><Relationship Type="http://schemas.openxmlformats.org/officeDocument/2006/relationships/image" Target="/ppt/media/image2.png" Id="Rfce0557e89f94b5d" /><Relationship Type="http://schemas.openxmlformats.org/officeDocument/2006/relationships/notesSlide" Target="/ppt/notesSlides/notesSlide1.xml" Id="R072762c11868444c"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9f94356d5c8241b8" /><Relationship Type="http://schemas.openxmlformats.org/officeDocument/2006/relationships/image" Target="/ppt/media/image33.png" Id="Rc46325bd179140ea" /><Relationship Type="http://schemas.openxmlformats.org/officeDocument/2006/relationships/image" Target="/ppt/media/image34.png" Id="R14e163a4a1cc41aa" /><Relationship Type="http://schemas.openxmlformats.org/officeDocument/2006/relationships/image" Target="/ppt/media/image35.png" Id="Rb8994a0c4e9f402f" /><Relationship Type="http://schemas.openxmlformats.org/officeDocument/2006/relationships/image" Target="/ppt/media/image36.png" Id="R0fc2da8fb8784f3e" /><Relationship Type="http://schemas.openxmlformats.org/officeDocument/2006/relationships/image" Target="/ppt/media/image37.png" Id="Rb07a3a368e6f4be3" /><Relationship Type="http://schemas.openxmlformats.org/officeDocument/2006/relationships/image" Target="/ppt/media/image38.png" Id="Rbd137a983f0c49c7" /><Relationship Type="http://schemas.openxmlformats.org/officeDocument/2006/relationships/notesSlide" Target="/ppt/notesSlides/notesSlide10.xml" Id="R5ad6871cb99a4487"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953e98f972104137" /><Relationship Type="http://schemas.openxmlformats.org/officeDocument/2006/relationships/image" Target="/ppt/media/image39.png" Id="Ra4db0025cb4744dd" /><Relationship Type="http://schemas.openxmlformats.org/officeDocument/2006/relationships/image" Target="/ppt/media/image40.png" Id="Ra6143e16dfa14487" /><Relationship Type="http://schemas.openxmlformats.org/officeDocument/2006/relationships/image" Target="/ppt/media/image41.png" Id="R83d4ba04aa8b4db9" /><Relationship Type="http://schemas.openxmlformats.org/officeDocument/2006/relationships/image" Target="/ppt/media/image42.png" Id="Rac4d7efa1a3c4971" /><Relationship Type="http://schemas.openxmlformats.org/officeDocument/2006/relationships/notesSlide" Target="/ppt/notesSlides/notesSlide11.xml" Id="Rdc5a73ff31d54be0"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78d69c3d5e454723" /><Relationship Type="http://schemas.openxmlformats.org/officeDocument/2006/relationships/image" Target="/ppt/media/image43.png" Id="R36cbb298390f4e57" /><Relationship Type="http://schemas.openxmlformats.org/officeDocument/2006/relationships/image" Target="/ppt/media/image44.png" Id="R40f413e4fb4744cb" /><Relationship Type="http://schemas.openxmlformats.org/officeDocument/2006/relationships/image" Target="/ppt/media/image45.png" Id="Rbc4a5726110c49e5" /><Relationship Type="http://schemas.openxmlformats.org/officeDocument/2006/relationships/image" Target="/ppt/media/image46.png" Id="Re9c8cc4f7db440ca" /><Relationship Type="http://schemas.openxmlformats.org/officeDocument/2006/relationships/notesSlide" Target="/ppt/notesSlides/notesSlide12.xml" Id="R7b234b781e4e4bbd"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e0da212564e84103" /><Relationship Type="http://schemas.openxmlformats.org/officeDocument/2006/relationships/image" Target="/ppt/media/image47.png" Id="R52fe1f00a6bc4bce" /><Relationship Type="http://schemas.openxmlformats.org/officeDocument/2006/relationships/image" Target="/ppt/media/image48.png" Id="Re9406741d81e4d5d" /><Relationship Type="http://schemas.openxmlformats.org/officeDocument/2006/relationships/image" Target="/ppt/media/image49.png" Id="R49e1eb6539ad4f36" /><Relationship Type="http://schemas.openxmlformats.org/officeDocument/2006/relationships/image" Target="/ppt/media/image50.png" Id="Rd56c479384e94d9a" /><Relationship Type="http://schemas.openxmlformats.org/officeDocument/2006/relationships/notesSlide" Target="/ppt/notesSlides/notesSlide13.xml" Id="R5d702d9ce78f478a"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c7dead35a0834886" /><Relationship Type="http://schemas.openxmlformats.org/officeDocument/2006/relationships/image" Target="/ppt/media/image51.png" Id="R042a43c679d9427a" /><Relationship Type="http://schemas.openxmlformats.org/officeDocument/2006/relationships/image" Target="/ppt/media/image52.png" Id="R642a11ec4bd743cc" /><Relationship Type="http://schemas.openxmlformats.org/officeDocument/2006/relationships/image" Target="/ppt/media/image53.png" Id="R4de9a9060176412e" /><Relationship Type="http://schemas.openxmlformats.org/officeDocument/2006/relationships/image" Target="/ppt/media/image54.png" Id="R42038f952dad473f" /><Relationship Type="http://schemas.openxmlformats.org/officeDocument/2006/relationships/notesSlide" Target="/ppt/notesSlides/notesSlide14.xml" Id="R1134909f1dc74be2"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6084b6f74a874fd0" /><Relationship Type="http://schemas.openxmlformats.org/officeDocument/2006/relationships/image" Target="/ppt/media/image55.png" Id="Rf2155f6e85914a22" /><Relationship Type="http://schemas.openxmlformats.org/officeDocument/2006/relationships/image" Target="/ppt/media/image56.png" Id="R9c411556eb214ee3" /><Relationship Type="http://schemas.openxmlformats.org/officeDocument/2006/relationships/image" Target="/ppt/media/image57.png" Id="R11228d70675040f5" /><Relationship Type="http://schemas.openxmlformats.org/officeDocument/2006/relationships/image" Target="/ppt/media/image58.png" Id="R7c3beaeebc2e406f" /><Relationship Type="http://schemas.openxmlformats.org/officeDocument/2006/relationships/notesSlide" Target="/ppt/notesSlides/notesSlide15.xml" Id="Ra41190da58884166"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1f2b056ae25b4788" /><Relationship Type="http://schemas.openxmlformats.org/officeDocument/2006/relationships/image" Target="/ppt/media/image59.png" Id="Rf2d53517187541ea" /><Relationship Type="http://schemas.openxmlformats.org/officeDocument/2006/relationships/image" Target="/ppt/media/image60.png" Id="R33109994512b4494" /><Relationship Type="http://schemas.openxmlformats.org/officeDocument/2006/relationships/image" Target="/ppt/media/image61.png" Id="Ra6b373ee3f734a7d" /><Relationship Type="http://schemas.openxmlformats.org/officeDocument/2006/relationships/image" Target="/ppt/media/image62.png" Id="R44a2c4a6f45749fd" /><Relationship Type="http://schemas.openxmlformats.org/officeDocument/2006/relationships/notesSlide" Target="/ppt/notesSlides/notesSlide16.xml" Id="R0c067f1ad1c14bea"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6d5f34689e244afc" /><Relationship Type="http://schemas.openxmlformats.org/officeDocument/2006/relationships/image" Target="/ppt/media/image63.png" Id="R1a54168c693c4529" /><Relationship Type="http://schemas.openxmlformats.org/officeDocument/2006/relationships/image" Target="/ppt/media/image64.png" Id="Rd4d3b0ee5845430b" /><Relationship Type="http://schemas.openxmlformats.org/officeDocument/2006/relationships/image" Target="/ppt/media/image65.png" Id="R88c4fbcc5e6e442b" /><Relationship Type="http://schemas.openxmlformats.org/officeDocument/2006/relationships/image" Target="/ppt/media/image66.png" Id="Re2d3b3bd1a014e8f" /><Relationship Type="http://schemas.openxmlformats.org/officeDocument/2006/relationships/notesSlide" Target="/ppt/notesSlides/notesSlide17.xml" Id="Rf9583aa38aa64b42"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00340b35c3404ff5" /><Relationship Type="http://schemas.openxmlformats.org/officeDocument/2006/relationships/image" Target="/ppt/media/image67.png" Id="Rd5fa09c0acaa4683" /><Relationship Type="http://schemas.openxmlformats.org/officeDocument/2006/relationships/image" Target="/ppt/media/image68.png" Id="R0191af6fcf124a6f" /><Relationship Type="http://schemas.openxmlformats.org/officeDocument/2006/relationships/notesSlide" Target="/ppt/notesSlides/notesSlide18.xml" Id="R60711cf809f44eca"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6152eb3ce9d248e3" /><Relationship Type="http://schemas.openxmlformats.org/officeDocument/2006/relationships/image" Target="/ppt/media/image69.png" Id="Rfce366c508094797" /><Relationship Type="http://schemas.openxmlformats.org/officeDocument/2006/relationships/image" Target="/ppt/media/image70.png" Id="R62a8214b103c4036" /><Relationship Type="http://schemas.openxmlformats.org/officeDocument/2006/relationships/notesSlide" Target="/ppt/notesSlides/notesSlide19.xml" Id="R5d79f2f363b5481b"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53ce585f631d488d" /><Relationship Type="http://schemas.openxmlformats.org/officeDocument/2006/relationships/image" Target="/ppt/media/image3.png" Id="Ra90e9d757d324f46" /><Relationship Type="http://schemas.openxmlformats.org/officeDocument/2006/relationships/image" Target="/ppt/media/image4.png" Id="R2328d6d7b4794fa9" /><Relationship Type="http://schemas.openxmlformats.org/officeDocument/2006/relationships/image" Target="/ppt/media/image5.png" Id="Re3b33f5390a74dff" /><Relationship Type="http://schemas.openxmlformats.org/officeDocument/2006/relationships/image" Target="/ppt/media/image6.png" Id="R15f3bebed16a4855" /><Relationship Type="http://schemas.openxmlformats.org/officeDocument/2006/relationships/notesSlide" Target="/ppt/notesSlides/notesSlide2.xml" Id="R1556a4d3230a44c6"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66e27e46414c46d1" /><Relationship Type="http://schemas.openxmlformats.org/officeDocument/2006/relationships/image" Target="/ppt/media/image7.png" Id="R443bef8c394c435c" /><Relationship Type="http://schemas.openxmlformats.org/officeDocument/2006/relationships/image" Target="/ppt/media/image8.png" Id="Raf6f770abe944d7f" /><Relationship Type="http://schemas.openxmlformats.org/officeDocument/2006/relationships/image" Target="/ppt/media/image9.png" Id="R6488b530da694813" /><Relationship Type="http://schemas.openxmlformats.org/officeDocument/2006/relationships/image" Target="/ppt/media/image10.png" Id="R14ffb76bfdff4be4" /><Relationship Type="http://schemas.openxmlformats.org/officeDocument/2006/relationships/notesSlide" Target="/ppt/notesSlides/notesSlide3.xml" Id="R040ff9a4f5964a3d"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c23013c6583d4e1a" /><Relationship Type="http://schemas.openxmlformats.org/officeDocument/2006/relationships/image" Target="/ppt/media/image11.png" Id="R9211455ec04449b4" /><Relationship Type="http://schemas.openxmlformats.org/officeDocument/2006/relationships/image" Target="/ppt/media/image12.png" Id="Raca394926fc14496" /><Relationship Type="http://schemas.openxmlformats.org/officeDocument/2006/relationships/image" Target="/ppt/media/image13.png" Id="R2d37b9507c5e40ae" /><Relationship Type="http://schemas.openxmlformats.org/officeDocument/2006/relationships/image" Target="/ppt/media/image14.png" Id="Re2330d58db284443" /><Relationship Type="http://schemas.openxmlformats.org/officeDocument/2006/relationships/notesSlide" Target="/ppt/notesSlides/notesSlide4.xml" Id="Rbc1b9eafdeb94384"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37c13f95267f4de2" /><Relationship Type="http://schemas.openxmlformats.org/officeDocument/2006/relationships/image" Target="/ppt/media/image15.png" Id="R55f3f4e53f384304" /><Relationship Type="http://schemas.openxmlformats.org/officeDocument/2006/relationships/image" Target="/ppt/media/image16.png" Id="R89056d4d240e4aa5" /><Relationship Type="http://schemas.openxmlformats.org/officeDocument/2006/relationships/notesSlide" Target="/ppt/notesSlides/notesSlide5.xml" Id="R34e7de3fb11344f9"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207135007d344b54" /><Relationship Type="http://schemas.openxmlformats.org/officeDocument/2006/relationships/image" Target="/ppt/media/image17.png" Id="R5c7cbb2edfb04482" /><Relationship Type="http://schemas.openxmlformats.org/officeDocument/2006/relationships/image" Target="/ppt/media/image18.png" Id="R820108f176f84251" /><Relationship Type="http://schemas.openxmlformats.org/officeDocument/2006/relationships/image" Target="/ppt/media/image19.png" Id="R3566631cb5af4bbd" /><Relationship Type="http://schemas.openxmlformats.org/officeDocument/2006/relationships/image" Target="/ppt/media/image20.png" Id="Ra88a8f70b3c5423a" /><Relationship Type="http://schemas.openxmlformats.org/officeDocument/2006/relationships/notesSlide" Target="/ppt/notesSlides/notesSlide6.xml" Id="R84b88cc7eb044227"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b8063c61df60471d" /><Relationship Type="http://schemas.openxmlformats.org/officeDocument/2006/relationships/image" Target="/ppt/media/image21.png" Id="Rff8ebb4d5c984474" /><Relationship Type="http://schemas.openxmlformats.org/officeDocument/2006/relationships/image" Target="/ppt/media/image22.png" Id="Rb0a00251f2504913" /><Relationship Type="http://schemas.openxmlformats.org/officeDocument/2006/relationships/image" Target="/ppt/media/image23.png" Id="R7d19ed4eb9e546a8" /><Relationship Type="http://schemas.openxmlformats.org/officeDocument/2006/relationships/image" Target="/ppt/media/image24.png" Id="R3e37286cc0c24dc8" /><Relationship Type="http://schemas.openxmlformats.org/officeDocument/2006/relationships/notesSlide" Target="/ppt/notesSlides/notesSlide7.xml" Id="R3c6bbdd317c24f3b"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9273bc9da4894a2c" /><Relationship Type="http://schemas.openxmlformats.org/officeDocument/2006/relationships/image" Target="/ppt/media/image25.png" Id="Rf3dc9691b2a84504" /><Relationship Type="http://schemas.openxmlformats.org/officeDocument/2006/relationships/image" Target="/ppt/media/image26.png" Id="Rdceaf4e64ac24d99" /><Relationship Type="http://schemas.openxmlformats.org/officeDocument/2006/relationships/image" Target="/ppt/media/image27.png" Id="R57c1f138de1943a6" /><Relationship Type="http://schemas.openxmlformats.org/officeDocument/2006/relationships/image" Target="/ppt/media/image28.png" Id="R85c1256a7e9346dd" /><Relationship Type="http://schemas.openxmlformats.org/officeDocument/2006/relationships/notesSlide" Target="/ppt/notesSlides/notesSlide8.xml" Id="R1d845e150c3f48d0"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196122c7890c47ea" /><Relationship Type="http://schemas.openxmlformats.org/officeDocument/2006/relationships/image" Target="/ppt/media/image29.png" Id="R74aebe1dcedd42de" /><Relationship Type="http://schemas.openxmlformats.org/officeDocument/2006/relationships/image" Target="/ppt/media/image30.png" Id="Rd1dc0743dbd6415b" /><Relationship Type="http://schemas.openxmlformats.org/officeDocument/2006/relationships/image" Target="/ppt/media/image31.png" Id="Rd78782e78cd9431b" /><Relationship Type="http://schemas.openxmlformats.org/officeDocument/2006/relationships/image" Target="/ppt/media/image32.png" Id="R9e9dad2198b3400d" /><Relationship Type="http://schemas.openxmlformats.org/officeDocument/2006/relationships/notesSlide" Target="/ppt/notesSlides/notesSlide9.xml" Id="Rea0cf27ff3964721" /></Relationships>
</file>

<file path=ppt/slides/slide1.xml><?xml version="1.0" encoding="utf-8"?>
<p:sld xmlns:p="http://schemas.openxmlformats.org/presentationml/2006/main">
  <p:cSld>
    <p:bg>
      <p:bgPr>
        <a:solidFill xmlns:a="http://schemas.openxmlformats.org/drawingml/2006/main">
          <a:srgbClr val="071B33"/>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BBCFEFD2-0634-40AD-B44B-22026AADEE3F}"/>
              </a:ext>
            </a:extLst>
          </p:cNvPr>
          <p:cNvSpPr>
            <a:spLocks xmlns:a="http://schemas.openxmlformats.org/drawingml/2006/main" noGrp="1"/>
          </p:cNvSpPr>
          <p:nvPr/>
        </p:nvSpPr>
        <p:spPr>
          <a:xfrm xmlns:a="http://schemas.openxmlformats.org/drawingml/2006/main">
            <a:off x="0" y="0"/>
            <a:ext cx="12192000" cy="13335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FC70134-14A0-414D-A160-75802185BD68}"/>
              </a:ext>
            </a:extLst>
          </p:cNvPr>
          <p:cNvSpPr>
            <a:spLocks xmlns:a="http://schemas.openxmlformats.org/drawingml/2006/main" noGrp="1"/>
          </p:cNvSpPr>
          <p:nvPr/>
        </p:nvSpPr>
        <p:spPr>
          <a:xfrm xmlns:a="http://schemas.openxmlformats.org/drawingml/2006/main">
            <a:off x="0" y="133350"/>
            <a:ext cx="4000500" cy="6724650"/>
          </a:xfrm>
          <a:prstGeom xmlns:a="http://schemas.openxmlformats.org/drawingml/2006/main" prst="rect">
            <a:avLst/>
          </a:prstGeom>
          <a:solidFill xmlns:a="http://schemas.openxmlformats.org/drawingml/2006/main">
            <a:srgbClr val="00347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6F9D6511-E652-411C-930A-FD6D1D51E270}"/>
              </a:ext>
            </a:extLst>
          </p:cNvPr>
          <p:cNvSpPr>
            <a:spLocks xmlns:a="http://schemas.openxmlformats.org/drawingml/2006/main" noGrp="1"/>
          </p:cNvSpPr>
          <p:nvPr/>
        </p:nvSpPr>
        <p:spPr>
          <a:xfrm xmlns:a="http://schemas.openxmlformats.org/drawingml/2006/main">
            <a:off x="4000500" y="133350"/>
            <a:ext cx="95250" cy="672465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369ac1c26afa4cdc"/>
          <a:stretch xmlns:a="http://schemas.openxmlformats.org/drawingml/2006/main"/>
        </p:blipFill>
        <p:spPr>
          <a:xfrm xmlns:a="http://schemas.openxmlformats.org/drawingml/2006/main">
            <a:off x="384514" y="590550"/>
            <a:ext cx="3231472" cy="17335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5BF691C1-990C-4C73-A0E7-A51EFCF6B5A7}"/>
              </a:ext>
            </a:extLst>
          </p:cNvPr>
          <p:cNvSpPr>
            <a:spLocks xmlns:a="http://schemas.openxmlformats.org/drawingml/2006/main" noGrp="1"/>
          </p:cNvSpPr>
          <p:nvPr/>
        </p:nvSpPr>
        <p:spPr>
          <a:xfrm xmlns:a="http://schemas.openxmlformats.org/drawingml/2006/main">
            <a:off x="571500" y="2514600"/>
            <a:ext cx="285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C5CED8"/>
                </a:solidFill>
              </a:defRPr>
            </a:pPr>
            <a:r>
              <a:rPr sz="1050" b="1">
                <a:solidFill>
                  <a:srgbClr val="C5CED8"/>
                </a:solidFill>
              </a:rPr>
              <a:t>PEORIA, ARIZONA</a:t>
            </a:r>
          </a:p>
        </p:txBody>
      </p:sp>
      <p:sp>
        <p:nvSpPr>
          <p:cNvPr id="6" name="">
            <a:extLst xmlns:a="http://schemas.openxmlformats.org/drawingml/2006/main">
              <a:ext uri="{FF2B5EF4-FFF2-40B4-BE49-F238E27FC236}">
                <a16:creationId xmlns:a16="http://schemas.microsoft.com/office/drawing/2014/main" id="{804EBF5F-4611-4943-8A78-B6521EF66146}"/>
              </a:ext>
            </a:extLst>
          </p:cNvPr>
          <p:cNvSpPr>
            <a:spLocks xmlns:a="http://schemas.openxmlformats.org/drawingml/2006/main" noGrp="1"/>
          </p:cNvSpPr>
          <p:nvPr/>
        </p:nvSpPr>
        <p:spPr>
          <a:xfrm xmlns:a="http://schemas.openxmlformats.org/drawingml/2006/main">
            <a:off x="571500" y="2981325"/>
            <a:ext cx="2857500" cy="19050"/>
          </a:xfrm>
          <a:prstGeom xmlns:a="http://schemas.openxmlformats.org/drawingml/2006/main" prst="rect">
            <a:avLst/>
          </a:prstGeom>
          <a:solidFill xmlns:a="http://schemas.openxmlformats.org/drawingml/2006/main">
            <a:srgbClr val="6382A5"/>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AE8189F4-2BA6-4EEE-89D0-DBB4578BD8DA}"/>
              </a:ext>
            </a:extLst>
          </p:cNvPr>
          <p:cNvSpPr>
            <a:spLocks xmlns:a="http://schemas.openxmlformats.org/drawingml/2006/main" noGrp="1"/>
          </p:cNvSpPr>
          <p:nvPr/>
        </p:nvSpPr>
        <p:spPr>
          <a:xfrm xmlns:a="http://schemas.openxmlformats.org/drawingml/2006/main">
            <a:off x="571500" y="3324225"/>
            <a:ext cx="2857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D6A84B"/>
                </a:solidFill>
              </a:defRPr>
            </a:pPr>
            <a:r>
              <a:rPr sz="975" b="1">
                <a:solidFill>
                  <a:srgbClr val="D6A84B"/>
                </a:solidFill>
              </a:rPr>
              <a:t>CURRENT GOOGLE RATING</a:t>
            </a:r>
          </a:p>
        </p:txBody>
      </p:sp>
      <p:sp>
        <p:nvSpPr>
          <p:cNvPr id="8" name="">
            <a:extLst xmlns:a="http://schemas.openxmlformats.org/drawingml/2006/main">
              <a:ext uri="{FF2B5EF4-FFF2-40B4-BE49-F238E27FC236}">
                <a16:creationId xmlns:a16="http://schemas.microsoft.com/office/drawing/2014/main" id="{1125B530-7E3A-475C-A444-144CD0E310D7}"/>
              </a:ext>
            </a:extLst>
          </p:cNvPr>
          <p:cNvSpPr>
            <a:spLocks xmlns:a="http://schemas.openxmlformats.org/drawingml/2006/main" noGrp="1"/>
          </p:cNvSpPr>
          <p:nvPr/>
        </p:nvSpPr>
        <p:spPr>
          <a:xfrm xmlns:a="http://schemas.openxmlformats.org/drawingml/2006/main">
            <a:off x="571500" y="3657600"/>
            <a:ext cx="28575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4650" b="1">
                <a:solidFill>
                  <a:srgbClr val="FFFFFF"/>
                </a:solidFill>
              </a:defRPr>
            </a:pPr>
            <a:r>
              <a:rPr sz="4650" b="1">
                <a:solidFill>
                  <a:srgbClr val="FFFFFF"/>
                </a:solidFill>
              </a:rPr>
              <a:t>3.8★</a:t>
            </a:r>
          </a:p>
        </p:txBody>
      </p:sp>
      <p:sp>
        <p:nvSpPr>
          <p:cNvPr id="9" name="">
            <a:extLst xmlns:a="http://schemas.openxmlformats.org/drawingml/2006/main">
              <a:ext uri="{FF2B5EF4-FFF2-40B4-BE49-F238E27FC236}">
                <a16:creationId xmlns:a16="http://schemas.microsoft.com/office/drawing/2014/main" id="{006A63B6-730B-4659-876B-84F97EE55B59}"/>
              </a:ext>
            </a:extLst>
          </p:cNvPr>
          <p:cNvSpPr>
            <a:spLocks xmlns:a="http://schemas.openxmlformats.org/drawingml/2006/main" noGrp="1"/>
          </p:cNvSpPr>
          <p:nvPr/>
        </p:nvSpPr>
        <p:spPr>
          <a:xfrm xmlns:a="http://schemas.openxmlformats.org/drawingml/2006/main">
            <a:off x="571500" y="4581525"/>
            <a:ext cx="2857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725" b="1">
                <a:solidFill>
                  <a:srgbClr val="F4D486"/>
                </a:solidFill>
              </a:defRPr>
            </a:pPr>
            <a:r>
              <a:rPr sz="1725" b="1">
                <a:solidFill>
                  <a:srgbClr val="F4D486"/>
                </a:solidFill>
              </a:rPr>
              <a:t>BELOW THE 4.66</a:t>
            </a:r>
          </a:p>
          <a:p xmlns:a="http://schemas.openxmlformats.org/drawingml/2006/main">
            <a:pPr algn="ctr">
              <a:defRPr sz="1725" b="1">
                <a:solidFill>
                  <a:srgbClr val="F4D486"/>
                </a:solidFill>
              </a:defRPr>
            </a:pPr>
            <a:r>
              <a:rPr sz="1725" b="1">
                <a:solidFill>
                  <a:srgbClr val="F4D486"/>
                </a:solidFill>
              </a:rPr>
              <a:t>DEALER AVERAGE</a:t>
            </a:r>
          </a:p>
        </p:txBody>
      </p:sp>
      <p:sp>
        <p:nvSpPr>
          <p:cNvPr id="10" name="">
            <a:extLst xmlns:a="http://schemas.openxmlformats.org/drawingml/2006/main">
              <a:ext uri="{FF2B5EF4-FFF2-40B4-BE49-F238E27FC236}">
                <a16:creationId xmlns:a16="http://schemas.microsoft.com/office/drawing/2014/main" id="{A91ACC35-9160-44B6-8735-058D346B7979}"/>
              </a:ext>
            </a:extLst>
          </p:cNvPr>
          <p:cNvSpPr>
            <a:spLocks xmlns:a="http://schemas.openxmlformats.org/drawingml/2006/main" noGrp="1"/>
          </p:cNvSpPr>
          <p:nvPr/>
        </p:nvSpPr>
        <p:spPr>
          <a:xfrm xmlns:a="http://schemas.openxmlformats.org/drawingml/2006/main">
            <a:off x="4667250" y="590550"/>
            <a:ext cx="4000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a:solidFill>
                  <a:srgbClr val="D6A84B"/>
                </a:solidFill>
              </a:defRPr>
            </a:pPr>
            <a:r>
              <a:rPr sz="1125" b="1">
                <a:solidFill>
                  <a:srgbClr val="D6A84B"/>
                </a:solidFill>
              </a:rPr>
              <a:t>PEORIA FORD:</a:t>
            </a:r>
          </a:p>
        </p:txBody>
      </p:sp>
      <p:sp>
        <p:nvSpPr>
          <p:cNvPr id="11" name="">
            <a:extLst xmlns:a="http://schemas.openxmlformats.org/drawingml/2006/main">
              <a:ext uri="{FF2B5EF4-FFF2-40B4-BE49-F238E27FC236}">
                <a16:creationId xmlns:a16="http://schemas.microsoft.com/office/drawing/2014/main" id="{47CF3B78-F0CF-4CC6-B14D-E8BAE9A5EC8F}"/>
              </a:ext>
            </a:extLst>
          </p:cNvPr>
          <p:cNvSpPr>
            <a:spLocks xmlns:a="http://schemas.openxmlformats.org/drawingml/2006/main" noGrp="1"/>
          </p:cNvSpPr>
          <p:nvPr/>
        </p:nvSpPr>
        <p:spPr>
          <a:xfrm xmlns:a="http://schemas.openxmlformats.org/drawingml/2006/main">
            <a:off x="4629150" y="952500"/>
            <a:ext cx="66675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975" b="1">
                <a:solidFill>
                  <a:srgbClr val="FFFFFF"/>
                </a:solidFill>
              </a:defRPr>
            </a:pPr>
            <a:r>
              <a:rPr sz="3975" b="1">
                <a:solidFill>
                  <a:srgbClr val="FFFFFF"/>
                </a:solidFill>
              </a:rPr>
              <a:t>STOP PAYING TO SEND</a:t>
            </a:r>
          </a:p>
          <a:p xmlns:a="http://schemas.openxmlformats.org/drawingml/2006/main">
            <a:pPr algn="l">
              <a:defRPr sz="3975" b="1">
                <a:solidFill>
                  <a:srgbClr val="FFFFFF"/>
                </a:solidFill>
              </a:defRPr>
            </a:pPr>
            <a:r>
              <a:rPr sz="3975" b="1">
                <a:solidFill>
                  <a:srgbClr val="FFFFFF"/>
                </a:solidFill>
              </a:rPr>
              <a:t>SHOPPERS INTO A</a:t>
            </a:r>
          </a:p>
          <a:p xmlns:a="http://schemas.openxmlformats.org/drawingml/2006/main">
            <a:pPr algn="l">
              <a:defRPr sz="3975" b="1">
                <a:solidFill>
                  <a:srgbClr val="FFFFFF"/>
                </a:solidFill>
              </a:defRPr>
            </a:pPr>
            <a:r>
              <a:rPr sz="3975" b="1">
                <a:solidFill>
                  <a:srgbClr val="FFFFFF"/>
                </a:solidFill>
              </a:rPr>
              <a:t>TRUST GAP.</a:t>
            </a:r>
          </a:p>
        </p:txBody>
      </p:sp>
      <p:sp>
        <p:nvSpPr>
          <p:cNvPr id="12" name="">
            <a:extLst xmlns:a="http://schemas.openxmlformats.org/drawingml/2006/main">
              <a:ext uri="{FF2B5EF4-FFF2-40B4-BE49-F238E27FC236}">
                <a16:creationId xmlns:a16="http://schemas.microsoft.com/office/drawing/2014/main" id="{C3C40C36-CEAD-40AD-AE0B-F4C2B7DB2613}"/>
              </a:ext>
            </a:extLst>
          </p:cNvPr>
          <p:cNvSpPr>
            <a:spLocks xmlns:a="http://schemas.openxmlformats.org/drawingml/2006/main" noGrp="1"/>
          </p:cNvSpPr>
          <p:nvPr/>
        </p:nvSpPr>
        <p:spPr>
          <a:xfrm xmlns:a="http://schemas.openxmlformats.org/drawingml/2006/main">
            <a:off x="4667250" y="2971800"/>
            <a:ext cx="619125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0">
                <a:solidFill>
                  <a:srgbClr val="D5E2EF"/>
                </a:solidFill>
              </a:defRPr>
            </a:pPr>
            <a:r>
              <a:rPr sz="1875" b="0">
                <a:solidFill>
                  <a:srgbClr val="D5E2EF"/>
                </a:solidFill>
              </a:rPr>
              <a:t>Paid media creates attention.</a:t>
            </a:r>
          </a:p>
          <a:p xmlns:a="http://schemas.openxmlformats.org/drawingml/2006/main">
            <a:pPr algn="l">
              <a:defRPr sz="1875" b="0">
                <a:solidFill>
                  <a:srgbClr val="D5E2EF"/>
                </a:solidFill>
              </a:defRPr>
            </a:pPr>
            <a:r>
              <a:rPr sz="1875" b="0">
                <a:solidFill>
                  <a:srgbClr val="D5E2EF"/>
                </a:solidFill>
              </a:rPr>
              <a:t>The rating decides who gets the opportunity.</a:t>
            </a:r>
          </a:p>
        </p:txBody>
      </p:sp>
      <p:sp>
        <p:nvSpPr>
          <p:cNvPr id="13" name="">
            <a:extLst xmlns:a="http://schemas.openxmlformats.org/drawingml/2006/main">
              <a:ext uri="{FF2B5EF4-FFF2-40B4-BE49-F238E27FC236}">
                <a16:creationId xmlns:a16="http://schemas.microsoft.com/office/drawing/2014/main" id="{9F0A43C2-6609-450D-A6EA-0D9E106DE3DE}"/>
              </a:ext>
            </a:extLst>
          </p:cNvPr>
          <p:cNvSpPr>
            <a:spLocks xmlns:a="http://schemas.openxmlformats.org/drawingml/2006/main" noGrp="1"/>
          </p:cNvSpPr>
          <p:nvPr/>
        </p:nvSpPr>
        <p:spPr>
          <a:xfrm xmlns:a="http://schemas.openxmlformats.org/drawingml/2006/main">
            <a:off x="4667250" y="4000500"/>
            <a:ext cx="6191250" cy="2857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F0027A8F-0628-47E0-BA5A-2A892AC7D1F1}"/>
              </a:ext>
            </a:extLst>
          </p:cNvPr>
          <p:cNvSpPr>
            <a:spLocks xmlns:a="http://schemas.openxmlformats.org/drawingml/2006/main" noGrp="1"/>
          </p:cNvSpPr>
          <p:nvPr/>
        </p:nvSpPr>
        <p:spPr>
          <a:xfrm xmlns:a="http://schemas.openxmlformats.org/drawingml/2006/main">
            <a:off x="4667250" y="4324350"/>
            <a:ext cx="495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a:solidFill>
                  <a:srgbClr val="D6A84B"/>
                </a:solidFill>
              </a:defRPr>
            </a:pPr>
            <a:r>
              <a:rPr sz="1050" b="1">
                <a:solidFill>
                  <a:srgbClr val="D6A84B"/>
                </a:solidFill>
              </a:rPr>
              <a:t>THE FIRST BUSINESS-CRITICAL TARGET</a:t>
            </a:r>
          </a:p>
        </p:txBody>
      </p:sp>
      <p:sp>
        <p:nvSpPr>
          <p:cNvPr id="15" name="">
            <a:extLst xmlns:a="http://schemas.openxmlformats.org/drawingml/2006/main">
              <a:ext uri="{FF2B5EF4-FFF2-40B4-BE49-F238E27FC236}">
                <a16:creationId xmlns:a16="http://schemas.microsoft.com/office/drawing/2014/main" id="{AE4CEFA9-E932-49CE-8C75-9C7BD3EDC457}"/>
              </a:ext>
            </a:extLst>
          </p:cNvPr>
          <p:cNvSpPr>
            <a:spLocks xmlns:a="http://schemas.openxmlformats.org/drawingml/2006/main" noGrp="1"/>
          </p:cNvSpPr>
          <p:nvPr/>
        </p:nvSpPr>
        <p:spPr>
          <a:xfrm xmlns:a="http://schemas.openxmlformats.org/drawingml/2006/main">
            <a:off x="4667250" y="4667250"/>
            <a:ext cx="61912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300" b="1">
                <a:solidFill>
                  <a:srgbClr val="FFFFFF"/>
                </a:solidFill>
              </a:defRPr>
            </a:pPr>
            <a:r>
              <a:rPr sz="3300" b="1">
                <a:solidFill>
                  <a:srgbClr val="FFFFFF"/>
                </a:solidFill>
              </a:rPr>
              <a:t>4.0 → 4.5 → 4.8</a:t>
            </a:r>
          </a:p>
        </p:txBody>
      </p:sp>
      <p:sp>
        <p:nvSpPr>
          <p:cNvPr id="16" name="">
            <a:extLst xmlns:a="http://schemas.openxmlformats.org/drawingml/2006/main">
              <a:ext uri="{FF2B5EF4-FFF2-40B4-BE49-F238E27FC236}">
                <a16:creationId xmlns:a16="http://schemas.microsoft.com/office/drawing/2014/main" id="{71DF2964-8BFC-4540-B42D-F78B948C5F48}"/>
              </a:ext>
            </a:extLst>
          </p:cNvPr>
          <p:cNvSpPr>
            <a:spLocks xmlns:a="http://schemas.openxmlformats.org/drawingml/2006/main" noGrp="1"/>
          </p:cNvSpPr>
          <p:nvPr/>
        </p:nvSpPr>
        <p:spPr>
          <a:xfrm xmlns:a="http://schemas.openxmlformats.org/drawingml/2006/main">
            <a:off x="4667250" y="5448300"/>
            <a:ext cx="6191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1">
                <a:solidFill>
                  <a:srgbClr val="C5CED8"/>
                </a:solidFill>
              </a:defRPr>
            </a:pPr>
            <a:r>
              <a:rPr sz="1575" b="1">
                <a:solidFill>
                  <a:srgbClr val="C5CED8"/>
                </a:solidFill>
              </a:rPr>
              <a:t>Stop funding a trust gap your competitors profit from.</a:t>
            </a:r>
          </a:p>
        </p:txBody>
      </p:sp>
      <p:pic>
        <p:nvPicPr>
          <p:cNvPr id="35" name=""/>
          <p:cNvPicPr>
            <a:picLocks xmlns:a="http://schemas.openxmlformats.org/drawingml/2006/main" noChangeAspect="1"/>
          </p:cNvPicPr>
          <p:nvPr/>
        </p:nvPicPr>
        <p:blipFill>
          <a:blip xmlns:r="http://schemas.openxmlformats.org/officeDocument/2006/relationships" xmlns:a="http://schemas.openxmlformats.org/drawingml/2006/main" r:embed="Rfce0557e89f94b5d"/>
          <a:stretch xmlns:a="http://schemas.openxmlformats.org/drawingml/2006/main"/>
        </p:blipFill>
        <p:spPr>
          <a:xfrm xmlns:a="http://schemas.openxmlformats.org/drawingml/2006/main">
            <a:off x="9810750" y="5219700"/>
            <a:ext cx="1428750" cy="1428750"/>
          </a:xfrm>
          <a:prstGeom xmlns:a="http://schemas.openxmlformats.org/drawingml/2006/main" prst="rect">
            <a:avLst/>
          </a:prstGeom>
        </p:spPr>
      </p:pic>
      <p:sp>
        <p:nvSpPr>
          <p:cNvPr id="18" name="">
            <a:extLst xmlns:a="http://schemas.openxmlformats.org/drawingml/2006/main">
              <a:ext uri="{FF2B5EF4-FFF2-40B4-BE49-F238E27FC236}">
                <a16:creationId xmlns:a16="http://schemas.microsoft.com/office/drawing/2014/main" id="{D02198F5-E134-4FE5-B58F-828953D2F79E}"/>
              </a:ext>
            </a:extLst>
          </p:cNvPr>
          <p:cNvSpPr>
            <a:spLocks xmlns:a="http://schemas.openxmlformats.org/drawingml/2006/main" noGrp="1"/>
          </p:cNvSpPr>
          <p:nvPr/>
        </p:nvSpPr>
        <p:spPr>
          <a:xfrm xmlns:a="http://schemas.openxmlformats.org/drawingml/2006/main">
            <a:off x="4667250" y="6372225"/>
            <a:ext cx="4476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D6A84B"/>
                </a:solidFill>
              </a:defRPr>
            </a:pPr>
            <a:r>
              <a:rPr sz="825" b="1">
                <a:solidFill>
                  <a:srgbClr val="D6A84B"/>
                </a:solidFill>
              </a:rPr>
              <a:t>BRIAN MORRIS  •  602-299-8162</a:t>
            </a:r>
          </a:p>
        </p:txBody>
      </p:sp>
    </p:spTree>
    <p:extLst>
      <p:ext uri="{BB962C8B-B14F-4D97-AF65-F5344CB8AC3E}">
        <p14:creationId xmlns:p14="http://schemas.microsoft.com/office/powerpoint/2010/main" val="1892825296"/>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F5E19FAF-7131-48F4-949F-F8C77B7338F5}"/>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3246594C-794C-4F4B-B144-6848D1D77DEF}"/>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31" name=""/>
          <p:cNvPicPr>
            <a:picLocks xmlns:a="http://schemas.openxmlformats.org/drawingml/2006/main" noChangeAspect="1"/>
          </p:cNvPicPr>
          <p:nvPr/>
        </p:nvPicPr>
        <p:blipFill>
          <a:blip xmlns:r="http://schemas.openxmlformats.org/officeDocument/2006/relationships" xmlns:a="http://schemas.openxmlformats.org/drawingml/2006/main" r:embed="Rc46325bd179140ea"/>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14e163a4a1cc41aa"/>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31646277-F1F7-43DF-9920-42D1CB98FAEC}"/>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D0DA4F9E-09FF-4D26-8546-941E047298D1}"/>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THE PAIN IS PUBLIC</a:t>
            </a:r>
          </a:p>
        </p:txBody>
      </p:sp>
      <p:sp>
        <p:nvSpPr>
          <p:cNvPr id="7" name="">
            <a:extLst xmlns:a="http://schemas.openxmlformats.org/drawingml/2006/main">
              <a:ext uri="{FF2B5EF4-FFF2-40B4-BE49-F238E27FC236}">
                <a16:creationId xmlns:a16="http://schemas.microsoft.com/office/drawing/2014/main" id="{8A7634F6-BAD8-4A03-A5AF-7AAE9F19E663}"/>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32% of every Peoria Ford review is negative.</a:t>
            </a:r>
          </a:p>
        </p:txBody>
      </p:sp>
      <p:sp>
        <p:nvSpPr>
          <p:cNvPr id="8" name="">
            <a:extLst xmlns:a="http://schemas.openxmlformats.org/drawingml/2006/main">
              <a:ext uri="{FF2B5EF4-FFF2-40B4-BE49-F238E27FC236}">
                <a16:creationId xmlns:a16="http://schemas.microsoft.com/office/drawing/2014/main" id="{CA2ECA14-A38F-4964-BBE9-CBB07CF56F68}"/>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CDD0E725-B42E-4599-A62C-AC6E2B99CEC2}"/>
              </a:ext>
            </a:extLst>
          </p:cNvPr>
          <p:cNvSpPr>
            <a:spLocks xmlns:a="http://schemas.openxmlformats.org/drawingml/2006/main" noGrp="1"/>
          </p:cNvSpPr>
          <p:nvPr/>
        </p:nvSpPr>
        <p:spPr>
          <a:xfrm xmlns:a="http://schemas.openxmlformats.org/drawingml/2006/main">
            <a:off x="685800" y="1866900"/>
            <a:ext cx="4476750" cy="3638550"/>
          </a:xfrm>
          <a:prstGeom xmlns:a="http://schemas.openxmlformats.org/drawingml/2006/main" prst="roundRect">
            <a:avLst>
              <a:gd name="adj" fmla="val 3141"/>
            </a:avLst>
          </a:prstGeom>
          <a:solidFill xmlns:a="http://schemas.openxmlformats.org/drawingml/2006/main">
            <a:srgbClr val="C8323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657CDA87-B38C-41D9-AE9A-00DFEA365710}"/>
              </a:ext>
            </a:extLst>
          </p:cNvPr>
          <p:cNvSpPr>
            <a:spLocks xmlns:a="http://schemas.openxmlformats.org/drawingml/2006/main" noGrp="1"/>
          </p:cNvSpPr>
          <p:nvPr/>
        </p:nvSpPr>
        <p:spPr>
          <a:xfrm xmlns:a="http://schemas.openxmlformats.org/drawingml/2006/main">
            <a:off x="1000125" y="2190750"/>
            <a:ext cx="38481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5850" b="1">
                <a:solidFill>
                  <a:srgbClr val="FFFFFF"/>
                </a:solidFill>
              </a:defRPr>
            </a:pPr>
            <a:r>
              <a:rPr sz="5850" b="1">
                <a:solidFill>
                  <a:srgbClr val="FFFFFF"/>
                </a:solidFill>
              </a:rPr>
              <a:t>32%</a:t>
            </a:r>
          </a:p>
        </p:txBody>
      </p:sp>
      <p:sp>
        <p:nvSpPr>
          <p:cNvPr id="11" name="">
            <a:extLst xmlns:a="http://schemas.openxmlformats.org/drawingml/2006/main">
              <a:ext uri="{FF2B5EF4-FFF2-40B4-BE49-F238E27FC236}">
                <a16:creationId xmlns:a16="http://schemas.microsoft.com/office/drawing/2014/main" id="{4012F0B5-8098-4834-B645-FA98ACF9D3A5}"/>
              </a:ext>
            </a:extLst>
          </p:cNvPr>
          <p:cNvSpPr>
            <a:spLocks xmlns:a="http://schemas.openxmlformats.org/drawingml/2006/main" noGrp="1"/>
          </p:cNvSpPr>
          <p:nvPr/>
        </p:nvSpPr>
        <p:spPr>
          <a:xfrm xmlns:a="http://schemas.openxmlformats.org/drawingml/2006/main">
            <a:off x="1000125" y="3409950"/>
            <a:ext cx="38481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a:solidFill>
                  <a:srgbClr val="FFFFFF"/>
                </a:solidFill>
              </a:defRPr>
            </a:pPr>
            <a:r>
              <a:rPr sz="1350" b="1">
                <a:solidFill>
                  <a:srgbClr val="FFFFFF"/>
                </a:solidFill>
              </a:rPr>
              <a:t>OF THE ENTIRE PROFILE</a:t>
            </a:r>
          </a:p>
        </p:txBody>
      </p:sp>
      <p:sp>
        <p:nvSpPr>
          <p:cNvPr id="12" name="">
            <a:extLst xmlns:a="http://schemas.openxmlformats.org/drawingml/2006/main">
              <a:ext uri="{FF2B5EF4-FFF2-40B4-BE49-F238E27FC236}">
                <a16:creationId xmlns:a16="http://schemas.microsoft.com/office/drawing/2014/main" id="{F7C21E96-C3DB-4377-B026-3DA7CD07DED9}"/>
              </a:ext>
            </a:extLst>
          </p:cNvPr>
          <p:cNvSpPr>
            <a:spLocks xmlns:a="http://schemas.openxmlformats.org/drawingml/2006/main" noGrp="1"/>
          </p:cNvSpPr>
          <p:nvPr/>
        </p:nvSpPr>
        <p:spPr>
          <a:xfrm xmlns:a="http://schemas.openxmlformats.org/drawingml/2006/main">
            <a:off x="1257300" y="3905250"/>
            <a:ext cx="3333750" cy="19050"/>
          </a:xfrm>
          <a:prstGeom xmlns:a="http://schemas.openxmlformats.org/drawingml/2006/main" prst="rect">
            <a:avLst/>
          </a:prstGeom>
          <a:solidFill xmlns:a="http://schemas.openxmlformats.org/drawingml/2006/main">
            <a:srgbClr val="F08A91"/>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DE556F05-23A7-4FBA-8F9A-926496191C68}"/>
              </a:ext>
            </a:extLst>
          </p:cNvPr>
          <p:cNvSpPr>
            <a:spLocks xmlns:a="http://schemas.openxmlformats.org/drawingml/2006/main" noGrp="1"/>
          </p:cNvSpPr>
          <p:nvPr/>
        </p:nvSpPr>
        <p:spPr>
          <a:xfrm xmlns:a="http://schemas.openxmlformats.org/drawingml/2006/main">
            <a:off x="1000125" y="4133850"/>
            <a:ext cx="38481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225" b="1">
                <a:solidFill>
                  <a:srgbClr val="FFFFFF"/>
                </a:solidFill>
              </a:defRPr>
            </a:pPr>
            <a:r>
              <a:rPr sz="3225" b="1">
                <a:solidFill>
                  <a:srgbClr val="FFFFFF"/>
                </a:solidFill>
              </a:rPr>
              <a:t>1,478</a:t>
            </a:r>
          </a:p>
        </p:txBody>
      </p:sp>
      <p:sp>
        <p:nvSpPr>
          <p:cNvPr id="14" name="">
            <a:extLst xmlns:a="http://schemas.openxmlformats.org/drawingml/2006/main">
              <a:ext uri="{FF2B5EF4-FFF2-40B4-BE49-F238E27FC236}">
                <a16:creationId xmlns:a16="http://schemas.microsoft.com/office/drawing/2014/main" id="{7F32D026-73B9-42C5-A356-5129895C41A0}"/>
              </a:ext>
            </a:extLst>
          </p:cNvPr>
          <p:cNvSpPr>
            <a:spLocks xmlns:a="http://schemas.openxmlformats.org/drawingml/2006/main" noGrp="1"/>
          </p:cNvSpPr>
          <p:nvPr/>
        </p:nvSpPr>
        <p:spPr>
          <a:xfrm xmlns:a="http://schemas.openxmlformats.org/drawingml/2006/main">
            <a:off x="1000125" y="4857750"/>
            <a:ext cx="3848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a:solidFill>
                  <a:srgbClr val="FFE4E6"/>
                </a:solidFill>
              </a:defRPr>
            </a:pPr>
            <a:r>
              <a:rPr sz="1200" b="1">
                <a:solidFill>
                  <a:srgbClr val="FFE4E6"/>
                </a:solidFill>
              </a:rPr>
              <a:t>ONE- THROUGH THREE-STAR REVIEWS</a:t>
            </a:r>
          </a:p>
        </p:txBody>
      </p:sp>
      <p:sp>
        <p:nvSpPr>
          <p:cNvPr id="15" name="">
            <a:extLst xmlns:a="http://schemas.openxmlformats.org/drawingml/2006/main">
              <a:ext uri="{FF2B5EF4-FFF2-40B4-BE49-F238E27FC236}">
                <a16:creationId xmlns:a16="http://schemas.microsoft.com/office/drawing/2014/main" id="{7A0D049A-5AD6-4E2C-B8C8-418A515EB043}"/>
              </a:ext>
            </a:extLst>
          </p:cNvPr>
          <p:cNvSpPr>
            <a:spLocks xmlns:a="http://schemas.openxmlformats.org/drawingml/2006/main" noGrp="1"/>
          </p:cNvSpPr>
          <p:nvPr/>
        </p:nvSpPr>
        <p:spPr>
          <a:xfrm xmlns:a="http://schemas.openxmlformats.org/drawingml/2006/main">
            <a:off x="5810250" y="2038350"/>
            <a:ext cx="5143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325" b="1">
                <a:solidFill>
                  <a:srgbClr val="071B33"/>
                </a:solidFill>
              </a:defRPr>
            </a:pPr>
            <a:r>
              <a:rPr sz="2325" b="1">
                <a:solidFill>
                  <a:srgbClr val="071B33"/>
                </a:solidFill>
              </a:rPr>
              <a:t>This is not a handful of angry customers.</a:t>
            </a:r>
          </a:p>
        </p:txBody>
      </p:sp>
      <p:sp>
        <p:nvSpPr>
          <p:cNvPr id="16" name="">
            <a:extLst xmlns:a="http://schemas.openxmlformats.org/drawingml/2006/main">
              <a:ext uri="{FF2B5EF4-FFF2-40B4-BE49-F238E27FC236}">
                <a16:creationId xmlns:a16="http://schemas.microsoft.com/office/drawing/2014/main" id="{CE5E45CC-EACE-4431-B419-3B18BE05FFAC}"/>
              </a:ext>
            </a:extLst>
          </p:cNvPr>
          <p:cNvSpPr>
            <a:spLocks xmlns:a="http://schemas.openxmlformats.org/drawingml/2006/main" noGrp="1"/>
          </p:cNvSpPr>
          <p:nvPr/>
        </p:nvSpPr>
        <p:spPr>
          <a:xfrm xmlns:a="http://schemas.openxmlformats.org/drawingml/2006/main">
            <a:off x="5810250" y="2886075"/>
            <a:ext cx="5143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025" b="1">
                <a:solidFill>
                  <a:srgbClr val="C8323A"/>
                </a:solidFill>
              </a:defRPr>
            </a:pPr>
            <a:r>
              <a:rPr sz="2025" b="1">
                <a:solidFill>
                  <a:srgbClr val="C8323A"/>
                </a:solidFill>
              </a:rPr>
              <a:t>1,236 one-star reviews</a:t>
            </a:r>
          </a:p>
        </p:txBody>
      </p:sp>
      <p:sp>
        <p:nvSpPr>
          <p:cNvPr id="17" name="">
            <a:extLst xmlns:a="http://schemas.openxmlformats.org/drawingml/2006/main">
              <a:ext uri="{FF2B5EF4-FFF2-40B4-BE49-F238E27FC236}">
                <a16:creationId xmlns:a16="http://schemas.microsoft.com/office/drawing/2014/main" id="{D1916E7F-C5BA-43A6-BB91-40F56D9D1284}"/>
              </a:ext>
            </a:extLst>
          </p:cNvPr>
          <p:cNvSpPr>
            <a:spLocks xmlns:a="http://schemas.openxmlformats.org/drawingml/2006/main" noGrp="1"/>
          </p:cNvSpPr>
          <p:nvPr/>
        </p:nvSpPr>
        <p:spPr>
          <a:xfrm xmlns:a="http://schemas.openxmlformats.org/drawingml/2006/main">
            <a:off x="5810250" y="3486150"/>
            <a:ext cx="514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a:solidFill>
                  <a:srgbClr val="071B33"/>
                </a:solidFill>
              </a:defRPr>
            </a:pPr>
            <a:r>
              <a:rPr sz="1725" b="1">
                <a:solidFill>
                  <a:srgbClr val="071B33"/>
                </a:solidFill>
              </a:rPr>
              <a:t>A warning attached to nearly every branded search</a:t>
            </a:r>
          </a:p>
        </p:txBody>
      </p:sp>
      <p:sp>
        <p:nvSpPr>
          <p:cNvPr id="18" name="">
            <a:extLst xmlns:a="http://schemas.openxmlformats.org/drawingml/2006/main">
              <a:ext uri="{FF2B5EF4-FFF2-40B4-BE49-F238E27FC236}">
                <a16:creationId xmlns:a16="http://schemas.microsoft.com/office/drawing/2014/main" id="{3133611B-14CC-4D58-905A-E2D29B153D87}"/>
              </a:ext>
            </a:extLst>
          </p:cNvPr>
          <p:cNvSpPr>
            <a:spLocks xmlns:a="http://schemas.openxmlformats.org/drawingml/2006/main" noGrp="1"/>
          </p:cNvSpPr>
          <p:nvPr/>
        </p:nvSpPr>
        <p:spPr>
          <a:xfrm xmlns:a="http://schemas.openxmlformats.org/drawingml/2006/main">
            <a:off x="5810250" y="4229100"/>
            <a:ext cx="514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a:solidFill>
                  <a:srgbClr val="071B33"/>
                </a:solidFill>
              </a:defRPr>
            </a:pPr>
            <a:r>
              <a:rPr sz="1725" b="1">
                <a:solidFill>
                  <a:srgbClr val="071B33"/>
                </a:solidFill>
              </a:rPr>
              <a:t>A conversion barrier paid media cannot talk around</a:t>
            </a:r>
          </a:p>
        </p:txBody>
      </p:sp>
      <p:sp>
        <p:nvSpPr>
          <p:cNvPr id="19" name="">
            <a:extLst xmlns:a="http://schemas.openxmlformats.org/drawingml/2006/main">
              <a:ext uri="{FF2B5EF4-FFF2-40B4-BE49-F238E27FC236}">
                <a16:creationId xmlns:a16="http://schemas.microsoft.com/office/drawing/2014/main" id="{4101E4CC-CDE2-486A-82B0-9B4739ABA5B2}"/>
              </a:ext>
            </a:extLst>
          </p:cNvPr>
          <p:cNvSpPr>
            <a:spLocks xmlns:a="http://schemas.openxmlformats.org/drawingml/2006/main" noGrp="1"/>
          </p:cNvSpPr>
          <p:nvPr/>
        </p:nvSpPr>
        <p:spPr>
          <a:xfrm xmlns:a="http://schemas.openxmlformats.org/drawingml/2006/main">
            <a:off x="5810250" y="4972050"/>
            <a:ext cx="514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725" b="1">
                <a:solidFill>
                  <a:srgbClr val="071B33"/>
                </a:solidFill>
              </a:defRPr>
            </a:pPr>
            <a:r>
              <a:rPr sz="1725" b="1">
                <a:solidFill>
                  <a:srgbClr val="071B33"/>
                </a:solidFill>
              </a:rPr>
              <a:t>A permanent advantage for every 4.6-rated competitor</a:t>
            </a:r>
          </a:p>
        </p:txBody>
      </p:sp>
      <p:sp>
        <p:nvSpPr>
          <p:cNvPr id="20" name="">
            <a:extLst xmlns:a="http://schemas.openxmlformats.org/drawingml/2006/main">
              <a:ext uri="{FF2B5EF4-FFF2-40B4-BE49-F238E27FC236}">
                <a16:creationId xmlns:a16="http://schemas.microsoft.com/office/drawing/2014/main" id="{731153A6-B03F-489E-BF74-0BAD006BB266}"/>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99E6A67C-9913-4910-8D7D-CD10299013B6}"/>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50" name=""/>
          <p:cNvPicPr>
            <a:picLocks xmlns:a="http://schemas.openxmlformats.org/drawingml/2006/main" noChangeAspect="1"/>
          </p:cNvPicPr>
          <p:nvPr/>
        </p:nvPicPr>
        <p:blipFill>
          <a:blip xmlns:r="http://schemas.openxmlformats.org/officeDocument/2006/relationships" xmlns:a="http://schemas.openxmlformats.org/drawingml/2006/main" r:embed="Rb8994a0c4e9f402f"/>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23" name="">
            <a:extLst xmlns:a="http://schemas.openxmlformats.org/drawingml/2006/main">
              <a:ext uri="{FF2B5EF4-FFF2-40B4-BE49-F238E27FC236}">
                <a16:creationId xmlns:a16="http://schemas.microsoft.com/office/drawing/2014/main" id="{42CF3D71-664F-46BA-9CFB-945118EFB8D0}"/>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24" name="">
            <a:extLst xmlns:a="http://schemas.openxmlformats.org/drawingml/2006/main">
              <a:ext uri="{FF2B5EF4-FFF2-40B4-BE49-F238E27FC236}">
                <a16:creationId xmlns:a16="http://schemas.microsoft.com/office/drawing/2014/main" id="{C67697CF-FC07-4151-9D76-4AF1196C6F87}"/>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25" name="">
            <a:extLst xmlns:a="http://schemas.openxmlformats.org/drawingml/2006/main">
              <a:ext uri="{FF2B5EF4-FFF2-40B4-BE49-F238E27FC236}">
                <a16:creationId xmlns:a16="http://schemas.microsoft.com/office/drawing/2014/main" id="{EDE096E0-B602-4172-BBA6-4D34B388B013}"/>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54" name=""/>
          <p:cNvPicPr>
            <a:picLocks xmlns:a="http://schemas.openxmlformats.org/drawingml/2006/main" noChangeAspect="1"/>
          </p:cNvPicPr>
          <p:nvPr/>
        </p:nvPicPr>
        <p:blipFill>
          <a:blip xmlns:r="http://schemas.openxmlformats.org/officeDocument/2006/relationships" xmlns:a="http://schemas.openxmlformats.org/drawingml/2006/main" r:embed="R0fc2da8fb8784f3e"/>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pic>
        <p:nvPicPr>
          <p:cNvPr id="55" name=""/>
          <p:cNvPicPr>
            <a:picLocks xmlns:a="http://schemas.openxmlformats.org/drawingml/2006/main" noChangeAspect="1"/>
          </p:cNvPicPr>
          <p:nvPr/>
        </p:nvPicPr>
        <p:blipFill>
          <a:blip xmlns:r="http://schemas.openxmlformats.org/officeDocument/2006/relationships" xmlns:a="http://schemas.openxmlformats.org/drawingml/2006/main" r:embed="Rb07a3a368e6f4be3"/>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56" name=""/>
          <p:cNvPicPr>
            <a:picLocks xmlns:a="http://schemas.openxmlformats.org/drawingml/2006/main" noChangeAspect="1"/>
          </p:cNvPicPr>
          <p:nvPr/>
        </p:nvPicPr>
        <p:blipFill>
          <a:blip xmlns:r="http://schemas.openxmlformats.org/officeDocument/2006/relationships" xmlns:a="http://schemas.openxmlformats.org/drawingml/2006/main" r:embed="Rbd137a983f0c49c7"/>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Tree>
    <p:extLst>
      <p:ext uri="{BB962C8B-B14F-4D97-AF65-F5344CB8AC3E}">
        <p14:creationId xmlns:p14="http://schemas.microsoft.com/office/powerpoint/2010/main" val="1012350485"/>
      </p:ext>
    </p:extLst>
  </p:cSld>
</p:sld>
</file>

<file path=ppt/slides/slide11.xml><?xml version="1.0" encoding="utf-8"?>
<p:sld xmlns:p="http://schemas.openxmlformats.org/presentationml/2006/main">
  <p:cSld>
    <p:bg>
      <p:bgPr>
        <a:solidFill xmlns:a="http://schemas.openxmlformats.org/drawingml/2006/main">
          <a:srgbClr val="F7FAFD"/>
        </a:solidFill>
      </p:bgPr>
    </p:bg>
    <p:spTree>
      <p:nvGrpSpPr>
        <p:cNvPr id="1" name=""/>
        <p:cNvGrpSpPr/>
        <p:nvPr/>
      </p:nvGrpSpPr>
      <p:grpSpPr>
        <a:xfrm xmlns:a="http://schemas.openxmlformats.org/drawingml/2006/main"/>
      </p:grpSpPr>
      <p:sp>
        <p:nvSpPr>
          <p:cNvPr id="42" name="">
            <a:extLst xmlns:a="http://schemas.openxmlformats.org/drawingml/2006/main">
              <a:ext uri="{FF2B5EF4-FFF2-40B4-BE49-F238E27FC236}">
                <a16:creationId xmlns:a16="http://schemas.microsoft.com/office/drawing/2014/main" id="{55D06A8B-8E57-46FB-9BAD-3173DE6D187F}"/>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87A2E8F-37A7-4A50-97F6-B7BCE3591713}"/>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44" name=""/>
          <p:cNvPicPr>
            <a:picLocks xmlns:a="http://schemas.openxmlformats.org/drawingml/2006/main" noChangeAspect="1"/>
          </p:cNvPicPr>
          <p:nvPr/>
        </p:nvPicPr>
        <p:blipFill>
          <a:blip xmlns:r="http://schemas.openxmlformats.org/officeDocument/2006/relationships" xmlns:a="http://schemas.openxmlformats.org/drawingml/2006/main" r:embed="Ra4db0025cb4744dd"/>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45" name=""/>
          <p:cNvPicPr>
            <a:picLocks xmlns:a="http://schemas.openxmlformats.org/drawingml/2006/main" noChangeAspect="1"/>
          </p:cNvPicPr>
          <p:nvPr/>
        </p:nvPicPr>
        <p:blipFill>
          <a:blip xmlns:r="http://schemas.openxmlformats.org/officeDocument/2006/relationships" xmlns:a="http://schemas.openxmlformats.org/drawingml/2006/main" r:embed="Ra6143e16dfa14487"/>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AE61F33A-9391-43A9-B149-C3332E4CFAFD}"/>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AF4A4CF1-8502-4226-BFDD-7FC6D9EE1189}"/>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THE PROBLEM IS STILL GROWING</a:t>
            </a:r>
          </a:p>
        </p:txBody>
      </p:sp>
      <p:sp>
        <p:nvSpPr>
          <p:cNvPr id="7" name="">
            <a:extLst xmlns:a="http://schemas.openxmlformats.org/drawingml/2006/main">
              <a:ext uri="{FF2B5EF4-FFF2-40B4-BE49-F238E27FC236}">
                <a16:creationId xmlns:a16="http://schemas.microsoft.com/office/drawing/2014/main" id="{A3C81434-5F30-4624-BFAA-213066C7CAB9}"/>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Six new one-star reviews landed in seven days.</a:t>
            </a:r>
          </a:p>
        </p:txBody>
      </p:sp>
      <p:sp>
        <p:nvSpPr>
          <p:cNvPr id="8" name="">
            <a:extLst xmlns:a="http://schemas.openxmlformats.org/drawingml/2006/main">
              <a:ext uri="{FF2B5EF4-FFF2-40B4-BE49-F238E27FC236}">
                <a16:creationId xmlns:a16="http://schemas.microsoft.com/office/drawing/2014/main" id="{861981E0-07A2-4998-AC6B-D14F6E400ADB}"/>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725AD3CF-B710-41A6-8258-230A51964FAB}"/>
              </a:ext>
            </a:extLst>
          </p:cNvPr>
          <p:cNvSpPr>
            <a:spLocks xmlns:a="http://schemas.openxmlformats.org/drawingml/2006/main" noGrp="1"/>
          </p:cNvSpPr>
          <p:nvPr/>
        </p:nvSpPr>
        <p:spPr>
          <a:xfrm xmlns:a="http://schemas.openxmlformats.org/drawingml/2006/main">
            <a:off x="685800" y="1714500"/>
            <a:ext cx="10820400" cy="514350"/>
          </a:xfrm>
          <a:prstGeom xmlns:a="http://schemas.openxmlformats.org/drawingml/2006/main" prst="roundRect">
            <a:avLst>
              <a:gd name="adj" fmla="val 22222"/>
            </a:avLst>
          </a:prstGeom>
          <a:solidFill xmlns:a="http://schemas.openxmlformats.org/drawingml/2006/main">
            <a:srgbClr val="FFF0F1"/>
          </a:solidFill>
          <a:ln xmlns:a="http://schemas.openxmlformats.org/drawingml/2006/main" w="9525">
            <a:solidFill>
              <a:srgbClr val="F3B2B7"/>
            </a:solidFill>
            <a:prstDash val="solid"/>
          </a:ln>
        </p:spPr>
      </p:sp>
      <p:sp>
        <p:nvSpPr>
          <p:cNvPr id="10" name="">
            <a:extLst xmlns:a="http://schemas.openxmlformats.org/drawingml/2006/main">
              <a:ext uri="{FF2B5EF4-FFF2-40B4-BE49-F238E27FC236}">
                <a16:creationId xmlns:a16="http://schemas.microsoft.com/office/drawing/2014/main" id="{979E53A1-E089-4183-9563-7B50CD481FD3}"/>
              </a:ext>
            </a:extLst>
          </p:cNvPr>
          <p:cNvSpPr>
            <a:spLocks xmlns:a="http://schemas.openxmlformats.org/drawingml/2006/main" noGrp="1"/>
          </p:cNvSpPr>
          <p:nvPr/>
        </p:nvSpPr>
        <p:spPr>
          <a:xfrm xmlns:a="http://schemas.openxmlformats.org/drawingml/2006/main">
            <a:off x="857250" y="1857375"/>
            <a:ext cx="1619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C8323A"/>
                </a:solidFill>
              </a:defRPr>
            </a:pPr>
            <a:r>
              <a:rPr sz="900" b="1">
                <a:solidFill>
                  <a:srgbClr val="C8323A"/>
                </a:solidFill>
              </a:rPr>
              <a:t>2 HOURS AGO</a:t>
            </a:r>
          </a:p>
        </p:txBody>
      </p:sp>
      <p:sp>
        <p:nvSpPr>
          <p:cNvPr id="11" name="">
            <a:extLst xmlns:a="http://schemas.openxmlformats.org/drawingml/2006/main">
              <a:ext uri="{FF2B5EF4-FFF2-40B4-BE49-F238E27FC236}">
                <a16:creationId xmlns:a16="http://schemas.microsoft.com/office/drawing/2014/main" id="{19C03056-C43F-4674-A6F1-9D21BD7C465F}"/>
              </a:ext>
            </a:extLst>
          </p:cNvPr>
          <p:cNvSpPr>
            <a:spLocks xmlns:a="http://schemas.openxmlformats.org/drawingml/2006/main" noGrp="1"/>
          </p:cNvSpPr>
          <p:nvPr/>
        </p:nvSpPr>
        <p:spPr>
          <a:xfrm xmlns:a="http://schemas.openxmlformats.org/drawingml/2006/main">
            <a:off x="2590800" y="1838325"/>
            <a:ext cx="1809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a:solidFill>
                  <a:srgbClr val="071B33"/>
                </a:solidFill>
              </a:defRPr>
            </a:pPr>
            <a:r>
              <a:rPr sz="1200" b="1">
                <a:solidFill>
                  <a:srgbClr val="071B33"/>
                </a:solidFill>
              </a:rPr>
              <a:t>Beth Tippery</a:t>
            </a:r>
          </a:p>
        </p:txBody>
      </p:sp>
      <p:sp>
        <p:nvSpPr>
          <p:cNvPr id="12" name="">
            <a:extLst xmlns:a="http://schemas.openxmlformats.org/drawingml/2006/main">
              <a:ext uri="{FF2B5EF4-FFF2-40B4-BE49-F238E27FC236}">
                <a16:creationId xmlns:a16="http://schemas.microsoft.com/office/drawing/2014/main" id="{172B418B-5CCF-4613-8AD8-22DEA44B0436}"/>
              </a:ext>
            </a:extLst>
          </p:cNvPr>
          <p:cNvSpPr>
            <a:spLocks xmlns:a="http://schemas.openxmlformats.org/drawingml/2006/main" noGrp="1"/>
          </p:cNvSpPr>
          <p:nvPr/>
        </p:nvSpPr>
        <p:spPr>
          <a:xfrm xmlns:a="http://schemas.openxmlformats.org/drawingml/2006/main">
            <a:off x="4524375" y="1800225"/>
            <a:ext cx="671512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5B6677"/>
                </a:solidFill>
              </a:defRPr>
            </a:pPr>
            <a:r>
              <a:rPr sz="1200" b="0">
                <a:solidFill>
                  <a:srgbClr val="5B6677"/>
                </a:solidFill>
              </a:rPr>
              <a:t>“Worst customer service ever… had my car for over 48 hours and did not even look at it.”</a:t>
            </a:r>
          </a:p>
        </p:txBody>
      </p:sp>
      <p:sp>
        <p:nvSpPr>
          <p:cNvPr id="13" name="">
            <a:extLst xmlns:a="http://schemas.openxmlformats.org/drawingml/2006/main">
              <a:ext uri="{FF2B5EF4-FFF2-40B4-BE49-F238E27FC236}">
                <a16:creationId xmlns:a16="http://schemas.microsoft.com/office/drawing/2014/main" id="{C1FD0C66-11E5-4757-9785-46EDC12AE4E8}"/>
              </a:ext>
            </a:extLst>
          </p:cNvPr>
          <p:cNvSpPr>
            <a:spLocks xmlns:a="http://schemas.openxmlformats.org/drawingml/2006/main" noGrp="1"/>
          </p:cNvSpPr>
          <p:nvPr/>
        </p:nvSpPr>
        <p:spPr>
          <a:xfrm xmlns:a="http://schemas.openxmlformats.org/drawingml/2006/main">
            <a:off x="685800" y="2362200"/>
            <a:ext cx="10820400" cy="514350"/>
          </a:xfrm>
          <a:prstGeom xmlns:a="http://schemas.openxmlformats.org/drawingml/2006/main" prst="roundRect">
            <a:avLst>
              <a:gd name="adj" fmla="val 22222"/>
            </a:avLst>
          </a:prstGeom>
          <a:solidFill xmlns:a="http://schemas.openxmlformats.org/drawingml/2006/main">
            <a:srgbClr val="FFF0F1"/>
          </a:solidFill>
          <a:ln xmlns:a="http://schemas.openxmlformats.org/drawingml/2006/main" w="9525">
            <a:solidFill>
              <a:srgbClr val="F3B2B7"/>
            </a:solidFill>
            <a:prstDash val="solid"/>
          </a:ln>
        </p:spPr>
      </p:sp>
      <p:sp>
        <p:nvSpPr>
          <p:cNvPr id="14" name="">
            <a:extLst xmlns:a="http://schemas.openxmlformats.org/drawingml/2006/main">
              <a:ext uri="{FF2B5EF4-FFF2-40B4-BE49-F238E27FC236}">
                <a16:creationId xmlns:a16="http://schemas.microsoft.com/office/drawing/2014/main" id="{266CB696-CF0F-460B-AA86-06AC52BDE032}"/>
              </a:ext>
            </a:extLst>
          </p:cNvPr>
          <p:cNvSpPr>
            <a:spLocks xmlns:a="http://schemas.openxmlformats.org/drawingml/2006/main" noGrp="1"/>
          </p:cNvSpPr>
          <p:nvPr/>
        </p:nvSpPr>
        <p:spPr>
          <a:xfrm xmlns:a="http://schemas.openxmlformats.org/drawingml/2006/main">
            <a:off x="857250" y="2505075"/>
            <a:ext cx="1619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C8323A"/>
                </a:solidFill>
              </a:defRPr>
            </a:pPr>
            <a:r>
              <a:rPr sz="900" b="1">
                <a:solidFill>
                  <a:srgbClr val="C8323A"/>
                </a:solidFill>
              </a:rPr>
              <a:t>22 HOURS AGO</a:t>
            </a:r>
          </a:p>
        </p:txBody>
      </p:sp>
      <p:sp>
        <p:nvSpPr>
          <p:cNvPr id="15" name="">
            <a:extLst xmlns:a="http://schemas.openxmlformats.org/drawingml/2006/main">
              <a:ext uri="{FF2B5EF4-FFF2-40B4-BE49-F238E27FC236}">
                <a16:creationId xmlns:a16="http://schemas.microsoft.com/office/drawing/2014/main" id="{EB92C11F-EC90-474E-B270-133ABE5434F5}"/>
              </a:ext>
            </a:extLst>
          </p:cNvPr>
          <p:cNvSpPr>
            <a:spLocks xmlns:a="http://schemas.openxmlformats.org/drawingml/2006/main" noGrp="1"/>
          </p:cNvSpPr>
          <p:nvPr/>
        </p:nvSpPr>
        <p:spPr>
          <a:xfrm xmlns:a="http://schemas.openxmlformats.org/drawingml/2006/main">
            <a:off x="2590800" y="2486025"/>
            <a:ext cx="1809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a:solidFill>
                  <a:srgbClr val="071B33"/>
                </a:solidFill>
              </a:defRPr>
            </a:pPr>
            <a:r>
              <a:rPr sz="1200" b="1">
                <a:solidFill>
                  <a:srgbClr val="071B33"/>
                </a:solidFill>
              </a:rPr>
              <a:t>Andrew R</a:t>
            </a:r>
          </a:p>
        </p:txBody>
      </p:sp>
      <p:sp>
        <p:nvSpPr>
          <p:cNvPr id="16" name="">
            <a:extLst xmlns:a="http://schemas.openxmlformats.org/drawingml/2006/main">
              <a:ext uri="{FF2B5EF4-FFF2-40B4-BE49-F238E27FC236}">
                <a16:creationId xmlns:a16="http://schemas.microsoft.com/office/drawing/2014/main" id="{796B8006-B9D6-4E61-B652-A57296DF13F5}"/>
              </a:ext>
            </a:extLst>
          </p:cNvPr>
          <p:cNvSpPr>
            <a:spLocks xmlns:a="http://schemas.openxmlformats.org/drawingml/2006/main" noGrp="1"/>
          </p:cNvSpPr>
          <p:nvPr/>
        </p:nvSpPr>
        <p:spPr>
          <a:xfrm xmlns:a="http://schemas.openxmlformats.org/drawingml/2006/main">
            <a:off x="4524375" y="2447925"/>
            <a:ext cx="671512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5B6677"/>
                </a:solidFill>
              </a:defRPr>
            </a:pPr>
            <a:r>
              <a:rPr sz="1200" b="0">
                <a:solidFill>
                  <a:srgbClr val="5B6677"/>
                </a:solidFill>
              </a:rPr>
              <a:t>“Don’t buy here… they get you in the door making promises they can’t fulfil.”</a:t>
            </a:r>
          </a:p>
        </p:txBody>
      </p:sp>
      <p:sp>
        <p:nvSpPr>
          <p:cNvPr id="17" name="">
            <a:extLst xmlns:a="http://schemas.openxmlformats.org/drawingml/2006/main">
              <a:ext uri="{FF2B5EF4-FFF2-40B4-BE49-F238E27FC236}">
                <a16:creationId xmlns:a16="http://schemas.microsoft.com/office/drawing/2014/main" id="{BD051D42-5E32-448B-BD23-4DFB3C6E896E}"/>
              </a:ext>
            </a:extLst>
          </p:cNvPr>
          <p:cNvSpPr>
            <a:spLocks xmlns:a="http://schemas.openxmlformats.org/drawingml/2006/main" noGrp="1"/>
          </p:cNvSpPr>
          <p:nvPr/>
        </p:nvSpPr>
        <p:spPr>
          <a:xfrm xmlns:a="http://schemas.openxmlformats.org/drawingml/2006/main">
            <a:off x="685800" y="3009900"/>
            <a:ext cx="10820400" cy="514350"/>
          </a:xfrm>
          <a:prstGeom xmlns:a="http://schemas.openxmlformats.org/drawingml/2006/main" prst="roundRect">
            <a:avLst>
              <a:gd name="adj" fmla="val 22222"/>
            </a:avLst>
          </a:prstGeom>
          <a:solidFill xmlns:a="http://schemas.openxmlformats.org/drawingml/2006/main">
            <a:srgbClr val="FFF0F1"/>
          </a:solidFill>
          <a:ln xmlns:a="http://schemas.openxmlformats.org/drawingml/2006/main" w="9525">
            <a:solidFill>
              <a:srgbClr val="F3B2B7"/>
            </a:solidFill>
            <a:prstDash val="solid"/>
          </a:ln>
        </p:spPr>
      </p:sp>
      <p:sp>
        <p:nvSpPr>
          <p:cNvPr id="18" name="">
            <a:extLst xmlns:a="http://schemas.openxmlformats.org/drawingml/2006/main">
              <a:ext uri="{FF2B5EF4-FFF2-40B4-BE49-F238E27FC236}">
                <a16:creationId xmlns:a16="http://schemas.microsoft.com/office/drawing/2014/main" id="{A83516F8-56AF-4B04-8990-7B9C4283DD57}"/>
              </a:ext>
            </a:extLst>
          </p:cNvPr>
          <p:cNvSpPr>
            <a:spLocks xmlns:a="http://schemas.openxmlformats.org/drawingml/2006/main" noGrp="1"/>
          </p:cNvSpPr>
          <p:nvPr/>
        </p:nvSpPr>
        <p:spPr>
          <a:xfrm xmlns:a="http://schemas.openxmlformats.org/drawingml/2006/main">
            <a:off x="857250" y="3152775"/>
            <a:ext cx="1619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C8323A"/>
                </a:solidFill>
              </a:defRPr>
            </a:pPr>
            <a:r>
              <a:rPr sz="900" b="1">
                <a:solidFill>
                  <a:srgbClr val="C8323A"/>
                </a:solidFill>
              </a:rPr>
              <a:t>2 DAYS AGO</a:t>
            </a:r>
          </a:p>
        </p:txBody>
      </p:sp>
      <p:sp>
        <p:nvSpPr>
          <p:cNvPr id="19" name="">
            <a:extLst xmlns:a="http://schemas.openxmlformats.org/drawingml/2006/main">
              <a:ext uri="{FF2B5EF4-FFF2-40B4-BE49-F238E27FC236}">
                <a16:creationId xmlns:a16="http://schemas.microsoft.com/office/drawing/2014/main" id="{1A75D7EF-349C-4532-BF73-4E1BCF735259}"/>
              </a:ext>
            </a:extLst>
          </p:cNvPr>
          <p:cNvSpPr>
            <a:spLocks xmlns:a="http://schemas.openxmlformats.org/drawingml/2006/main" noGrp="1"/>
          </p:cNvSpPr>
          <p:nvPr/>
        </p:nvSpPr>
        <p:spPr>
          <a:xfrm xmlns:a="http://schemas.openxmlformats.org/drawingml/2006/main">
            <a:off x="2590800" y="3133725"/>
            <a:ext cx="1809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a:solidFill>
                  <a:srgbClr val="071B33"/>
                </a:solidFill>
              </a:defRPr>
            </a:pPr>
            <a:r>
              <a:rPr sz="1200" b="1">
                <a:solidFill>
                  <a:srgbClr val="071B33"/>
                </a:solidFill>
              </a:rPr>
              <a:t>J B</a:t>
            </a:r>
          </a:p>
        </p:txBody>
      </p:sp>
      <p:sp>
        <p:nvSpPr>
          <p:cNvPr id="20" name="">
            <a:extLst xmlns:a="http://schemas.openxmlformats.org/drawingml/2006/main">
              <a:ext uri="{FF2B5EF4-FFF2-40B4-BE49-F238E27FC236}">
                <a16:creationId xmlns:a16="http://schemas.microsoft.com/office/drawing/2014/main" id="{A30A2B3B-9728-44BF-B278-4FDC98ED3105}"/>
              </a:ext>
            </a:extLst>
          </p:cNvPr>
          <p:cNvSpPr>
            <a:spLocks xmlns:a="http://schemas.openxmlformats.org/drawingml/2006/main" noGrp="1"/>
          </p:cNvSpPr>
          <p:nvPr/>
        </p:nvSpPr>
        <p:spPr>
          <a:xfrm xmlns:a="http://schemas.openxmlformats.org/drawingml/2006/main">
            <a:off x="4524375" y="3095625"/>
            <a:ext cx="671512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5B6677"/>
                </a:solidFill>
              </a:defRPr>
            </a:pPr>
            <a:r>
              <a:rPr sz="1200" b="0">
                <a:solidFill>
                  <a:srgbClr val="5B6677"/>
                </a:solidFill>
              </a:rPr>
              <a:t>“Vehicles listed with the wrong mileage… they say it’s a ‘typo.’”</a:t>
            </a:r>
          </a:p>
        </p:txBody>
      </p:sp>
      <p:sp>
        <p:nvSpPr>
          <p:cNvPr id="21" name="">
            <a:extLst xmlns:a="http://schemas.openxmlformats.org/drawingml/2006/main">
              <a:ext uri="{FF2B5EF4-FFF2-40B4-BE49-F238E27FC236}">
                <a16:creationId xmlns:a16="http://schemas.microsoft.com/office/drawing/2014/main" id="{0A6DB59F-374A-4118-A7B3-0D5544D79ED7}"/>
              </a:ext>
            </a:extLst>
          </p:cNvPr>
          <p:cNvSpPr>
            <a:spLocks xmlns:a="http://schemas.openxmlformats.org/drawingml/2006/main" noGrp="1"/>
          </p:cNvSpPr>
          <p:nvPr/>
        </p:nvSpPr>
        <p:spPr>
          <a:xfrm xmlns:a="http://schemas.openxmlformats.org/drawingml/2006/main">
            <a:off x="685800" y="3657600"/>
            <a:ext cx="10820400" cy="514350"/>
          </a:xfrm>
          <a:prstGeom xmlns:a="http://schemas.openxmlformats.org/drawingml/2006/main" prst="roundRect">
            <a:avLst>
              <a:gd name="adj" fmla="val 22222"/>
            </a:avLst>
          </a:prstGeom>
          <a:solidFill xmlns:a="http://schemas.openxmlformats.org/drawingml/2006/main">
            <a:srgbClr val="FFF0F1"/>
          </a:solidFill>
          <a:ln xmlns:a="http://schemas.openxmlformats.org/drawingml/2006/main" w="9525">
            <a:solidFill>
              <a:srgbClr val="F3B2B7"/>
            </a:solidFill>
            <a:prstDash val="solid"/>
          </a:ln>
        </p:spPr>
      </p:sp>
      <p:sp>
        <p:nvSpPr>
          <p:cNvPr id="22" name="">
            <a:extLst xmlns:a="http://schemas.openxmlformats.org/drawingml/2006/main">
              <a:ext uri="{FF2B5EF4-FFF2-40B4-BE49-F238E27FC236}">
                <a16:creationId xmlns:a16="http://schemas.microsoft.com/office/drawing/2014/main" id="{B89806FA-334D-4C19-92F1-D214F8021901}"/>
              </a:ext>
            </a:extLst>
          </p:cNvPr>
          <p:cNvSpPr>
            <a:spLocks xmlns:a="http://schemas.openxmlformats.org/drawingml/2006/main" noGrp="1"/>
          </p:cNvSpPr>
          <p:nvPr/>
        </p:nvSpPr>
        <p:spPr>
          <a:xfrm xmlns:a="http://schemas.openxmlformats.org/drawingml/2006/main">
            <a:off x="857250" y="3800475"/>
            <a:ext cx="1619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C8323A"/>
                </a:solidFill>
              </a:defRPr>
            </a:pPr>
            <a:r>
              <a:rPr sz="900" b="1">
                <a:solidFill>
                  <a:srgbClr val="C8323A"/>
                </a:solidFill>
              </a:rPr>
              <a:t>EDITED 2 DAYS AGO</a:t>
            </a:r>
          </a:p>
        </p:txBody>
      </p:sp>
      <p:sp>
        <p:nvSpPr>
          <p:cNvPr id="23" name="">
            <a:extLst xmlns:a="http://schemas.openxmlformats.org/drawingml/2006/main">
              <a:ext uri="{FF2B5EF4-FFF2-40B4-BE49-F238E27FC236}">
                <a16:creationId xmlns:a16="http://schemas.microsoft.com/office/drawing/2014/main" id="{9EB77D6A-2D1A-40C8-84B0-55A69B316A25}"/>
              </a:ext>
            </a:extLst>
          </p:cNvPr>
          <p:cNvSpPr>
            <a:spLocks xmlns:a="http://schemas.openxmlformats.org/drawingml/2006/main" noGrp="1"/>
          </p:cNvSpPr>
          <p:nvPr/>
        </p:nvSpPr>
        <p:spPr>
          <a:xfrm xmlns:a="http://schemas.openxmlformats.org/drawingml/2006/main">
            <a:off x="2590800" y="3781425"/>
            <a:ext cx="1809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a:solidFill>
                  <a:srgbClr val="071B33"/>
                </a:solidFill>
              </a:defRPr>
            </a:pPr>
            <a:r>
              <a:rPr sz="1200" b="1">
                <a:solidFill>
                  <a:srgbClr val="071B33"/>
                </a:solidFill>
              </a:rPr>
              <a:t>M D</a:t>
            </a:r>
          </a:p>
        </p:txBody>
      </p:sp>
      <p:sp>
        <p:nvSpPr>
          <p:cNvPr id="24" name="">
            <a:extLst xmlns:a="http://schemas.openxmlformats.org/drawingml/2006/main">
              <a:ext uri="{FF2B5EF4-FFF2-40B4-BE49-F238E27FC236}">
                <a16:creationId xmlns:a16="http://schemas.microsoft.com/office/drawing/2014/main" id="{2BF744EB-17C4-4ED0-96A0-FD119EFD9F8F}"/>
              </a:ext>
            </a:extLst>
          </p:cNvPr>
          <p:cNvSpPr>
            <a:spLocks xmlns:a="http://schemas.openxmlformats.org/drawingml/2006/main" noGrp="1"/>
          </p:cNvSpPr>
          <p:nvPr/>
        </p:nvSpPr>
        <p:spPr>
          <a:xfrm xmlns:a="http://schemas.openxmlformats.org/drawingml/2006/main">
            <a:off x="4524375" y="3743325"/>
            <a:ext cx="671512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5B6677"/>
                </a:solidFill>
              </a:defRPr>
            </a:pPr>
            <a:r>
              <a:rPr sz="1200" b="0">
                <a:solidFill>
                  <a:srgbClr val="5B6677"/>
                </a:solidFill>
              </a:rPr>
              <a:t>“Safety recall wasn’t done properly… almost got into another accident.”</a:t>
            </a:r>
          </a:p>
        </p:txBody>
      </p:sp>
      <p:sp>
        <p:nvSpPr>
          <p:cNvPr id="25" name="">
            <a:extLst xmlns:a="http://schemas.openxmlformats.org/drawingml/2006/main">
              <a:ext uri="{FF2B5EF4-FFF2-40B4-BE49-F238E27FC236}">
                <a16:creationId xmlns:a16="http://schemas.microsoft.com/office/drawing/2014/main" id="{0E618B15-8ABE-4747-B0D8-4681700D5E91}"/>
              </a:ext>
            </a:extLst>
          </p:cNvPr>
          <p:cNvSpPr>
            <a:spLocks xmlns:a="http://schemas.openxmlformats.org/drawingml/2006/main" noGrp="1"/>
          </p:cNvSpPr>
          <p:nvPr/>
        </p:nvSpPr>
        <p:spPr>
          <a:xfrm xmlns:a="http://schemas.openxmlformats.org/drawingml/2006/main">
            <a:off x="685800" y="4305300"/>
            <a:ext cx="10820400" cy="514350"/>
          </a:xfrm>
          <a:prstGeom xmlns:a="http://schemas.openxmlformats.org/drawingml/2006/main" prst="roundRect">
            <a:avLst>
              <a:gd name="adj" fmla="val 22222"/>
            </a:avLst>
          </a:prstGeom>
          <a:solidFill xmlns:a="http://schemas.openxmlformats.org/drawingml/2006/main">
            <a:srgbClr val="FFFFFF"/>
          </a:solidFill>
          <a:ln xmlns:a="http://schemas.openxmlformats.org/drawingml/2006/main" w="9525">
            <a:solidFill>
              <a:srgbClr val="D9E3EE"/>
            </a:solidFill>
            <a:prstDash val="solid"/>
          </a:ln>
        </p:spPr>
      </p:sp>
      <p:sp>
        <p:nvSpPr>
          <p:cNvPr id="26" name="">
            <a:extLst xmlns:a="http://schemas.openxmlformats.org/drawingml/2006/main">
              <a:ext uri="{FF2B5EF4-FFF2-40B4-BE49-F238E27FC236}">
                <a16:creationId xmlns:a16="http://schemas.microsoft.com/office/drawing/2014/main" id="{06AB457E-DD94-46DB-8856-953AFEC1C5E7}"/>
              </a:ext>
            </a:extLst>
          </p:cNvPr>
          <p:cNvSpPr>
            <a:spLocks xmlns:a="http://schemas.openxmlformats.org/drawingml/2006/main" noGrp="1"/>
          </p:cNvSpPr>
          <p:nvPr/>
        </p:nvSpPr>
        <p:spPr>
          <a:xfrm xmlns:a="http://schemas.openxmlformats.org/drawingml/2006/main">
            <a:off x="857250" y="4448175"/>
            <a:ext cx="1619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C8323A"/>
                </a:solidFill>
              </a:defRPr>
            </a:pPr>
            <a:r>
              <a:rPr sz="900" b="1">
                <a:solidFill>
                  <a:srgbClr val="C8323A"/>
                </a:solidFill>
              </a:rPr>
              <a:t>3 DAYS AGO</a:t>
            </a:r>
          </a:p>
        </p:txBody>
      </p:sp>
      <p:sp>
        <p:nvSpPr>
          <p:cNvPr id="27" name="">
            <a:extLst xmlns:a="http://schemas.openxmlformats.org/drawingml/2006/main">
              <a:ext uri="{FF2B5EF4-FFF2-40B4-BE49-F238E27FC236}">
                <a16:creationId xmlns:a16="http://schemas.microsoft.com/office/drawing/2014/main" id="{90DD7EAB-C62E-4AB2-8E2F-8A83E721C7AD}"/>
              </a:ext>
            </a:extLst>
          </p:cNvPr>
          <p:cNvSpPr>
            <a:spLocks xmlns:a="http://schemas.openxmlformats.org/drawingml/2006/main" noGrp="1"/>
          </p:cNvSpPr>
          <p:nvPr/>
        </p:nvSpPr>
        <p:spPr>
          <a:xfrm xmlns:a="http://schemas.openxmlformats.org/drawingml/2006/main">
            <a:off x="2590800" y="4429125"/>
            <a:ext cx="1809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a:solidFill>
                  <a:srgbClr val="071B33"/>
                </a:solidFill>
              </a:defRPr>
            </a:pPr>
            <a:r>
              <a:rPr sz="1200" b="1">
                <a:solidFill>
                  <a:srgbClr val="071B33"/>
                </a:solidFill>
              </a:rPr>
              <a:t>Gabriela Sicairos</a:t>
            </a:r>
          </a:p>
        </p:txBody>
      </p:sp>
      <p:sp>
        <p:nvSpPr>
          <p:cNvPr id="28" name="">
            <a:extLst xmlns:a="http://schemas.openxmlformats.org/drawingml/2006/main">
              <a:ext uri="{FF2B5EF4-FFF2-40B4-BE49-F238E27FC236}">
                <a16:creationId xmlns:a16="http://schemas.microsoft.com/office/drawing/2014/main" id="{B60A0B2D-D085-4D33-9A01-3D3FAC5BE0A2}"/>
              </a:ext>
            </a:extLst>
          </p:cNvPr>
          <p:cNvSpPr>
            <a:spLocks xmlns:a="http://schemas.openxmlformats.org/drawingml/2006/main" noGrp="1"/>
          </p:cNvSpPr>
          <p:nvPr/>
        </p:nvSpPr>
        <p:spPr>
          <a:xfrm xmlns:a="http://schemas.openxmlformats.org/drawingml/2006/main">
            <a:off x="4524375" y="4391025"/>
            <a:ext cx="671512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5B6677"/>
                </a:solidFill>
              </a:defRPr>
            </a:pPr>
            <a:r>
              <a:rPr sz="1200" b="0">
                <a:solidFill>
                  <a:srgbClr val="5B6677"/>
                </a:solidFill>
              </a:rPr>
              <a:t>“The attitude of the person assisting you isn’t good.”</a:t>
            </a:r>
          </a:p>
        </p:txBody>
      </p:sp>
      <p:sp>
        <p:nvSpPr>
          <p:cNvPr id="29" name="">
            <a:extLst xmlns:a="http://schemas.openxmlformats.org/drawingml/2006/main">
              <a:ext uri="{FF2B5EF4-FFF2-40B4-BE49-F238E27FC236}">
                <a16:creationId xmlns:a16="http://schemas.microsoft.com/office/drawing/2014/main" id="{0273AE6C-4E3C-40EA-9BAD-B11DC2B43E33}"/>
              </a:ext>
            </a:extLst>
          </p:cNvPr>
          <p:cNvSpPr>
            <a:spLocks xmlns:a="http://schemas.openxmlformats.org/drawingml/2006/main" noGrp="1"/>
          </p:cNvSpPr>
          <p:nvPr/>
        </p:nvSpPr>
        <p:spPr>
          <a:xfrm xmlns:a="http://schemas.openxmlformats.org/drawingml/2006/main">
            <a:off x="685800" y="4953000"/>
            <a:ext cx="10820400" cy="514350"/>
          </a:xfrm>
          <a:prstGeom xmlns:a="http://schemas.openxmlformats.org/drawingml/2006/main" prst="roundRect">
            <a:avLst>
              <a:gd name="adj" fmla="val 22222"/>
            </a:avLst>
          </a:prstGeom>
          <a:solidFill xmlns:a="http://schemas.openxmlformats.org/drawingml/2006/main">
            <a:srgbClr val="FFFFFF"/>
          </a:solidFill>
          <a:ln xmlns:a="http://schemas.openxmlformats.org/drawingml/2006/main" w="9525">
            <a:solidFill>
              <a:srgbClr val="D9E3EE"/>
            </a:solidFill>
            <a:prstDash val="solid"/>
          </a:ln>
        </p:spPr>
      </p:sp>
      <p:sp>
        <p:nvSpPr>
          <p:cNvPr id="30" name="">
            <a:extLst xmlns:a="http://schemas.openxmlformats.org/drawingml/2006/main">
              <a:ext uri="{FF2B5EF4-FFF2-40B4-BE49-F238E27FC236}">
                <a16:creationId xmlns:a16="http://schemas.microsoft.com/office/drawing/2014/main" id="{CBC76F3D-9F4B-49E1-B476-E3F3428ADFD3}"/>
              </a:ext>
            </a:extLst>
          </p:cNvPr>
          <p:cNvSpPr>
            <a:spLocks xmlns:a="http://schemas.openxmlformats.org/drawingml/2006/main" noGrp="1"/>
          </p:cNvSpPr>
          <p:nvPr/>
        </p:nvSpPr>
        <p:spPr>
          <a:xfrm xmlns:a="http://schemas.openxmlformats.org/drawingml/2006/main">
            <a:off x="857250" y="5095875"/>
            <a:ext cx="1619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C8323A"/>
                </a:solidFill>
              </a:defRPr>
            </a:pPr>
            <a:r>
              <a:rPr sz="900" b="1">
                <a:solidFill>
                  <a:srgbClr val="C8323A"/>
                </a:solidFill>
              </a:rPr>
              <a:t>3 DAYS AGO</a:t>
            </a:r>
          </a:p>
        </p:txBody>
      </p:sp>
      <p:sp>
        <p:nvSpPr>
          <p:cNvPr id="31" name="">
            <a:extLst xmlns:a="http://schemas.openxmlformats.org/drawingml/2006/main">
              <a:ext uri="{FF2B5EF4-FFF2-40B4-BE49-F238E27FC236}">
                <a16:creationId xmlns:a16="http://schemas.microsoft.com/office/drawing/2014/main" id="{78529AEC-CB4B-450F-A8C5-9CA5B4407CFC}"/>
              </a:ext>
            </a:extLst>
          </p:cNvPr>
          <p:cNvSpPr>
            <a:spLocks xmlns:a="http://schemas.openxmlformats.org/drawingml/2006/main" noGrp="1"/>
          </p:cNvSpPr>
          <p:nvPr/>
        </p:nvSpPr>
        <p:spPr>
          <a:xfrm xmlns:a="http://schemas.openxmlformats.org/drawingml/2006/main">
            <a:off x="2590800" y="5076825"/>
            <a:ext cx="1809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a:solidFill>
                  <a:srgbClr val="071B33"/>
                </a:solidFill>
              </a:defRPr>
            </a:pPr>
            <a:r>
              <a:rPr sz="1200" b="1">
                <a:solidFill>
                  <a:srgbClr val="071B33"/>
                </a:solidFill>
              </a:rPr>
              <a:t>James Urias</a:t>
            </a:r>
          </a:p>
        </p:txBody>
      </p:sp>
      <p:sp>
        <p:nvSpPr>
          <p:cNvPr id="32" name="">
            <a:extLst xmlns:a="http://schemas.openxmlformats.org/drawingml/2006/main">
              <a:ext uri="{FF2B5EF4-FFF2-40B4-BE49-F238E27FC236}">
                <a16:creationId xmlns:a16="http://schemas.microsoft.com/office/drawing/2014/main" id="{4EB19B33-E324-4CF4-8710-2B4E1DB86351}"/>
              </a:ext>
            </a:extLst>
          </p:cNvPr>
          <p:cNvSpPr>
            <a:spLocks xmlns:a="http://schemas.openxmlformats.org/drawingml/2006/main" noGrp="1"/>
          </p:cNvSpPr>
          <p:nvPr/>
        </p:nvSpPr>
        <p:spPr>
          <a:xfrm xmlns:a="http://schemas.openxmlformats.org/drawingml/2006/main">
            <a:off x="4524375" y="5038725"/>
            <a:ext cx="6715125"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5B6677"/>
                </a:solidFill>
              </a:defRPr>
            </a:pPr>
            <a:r>
              <a:rPr sz="1200" b="0">
                <a:solidFill>
                  <a:srgbClr val="5B6677"/>
                </a:solidFill>
              </a:rPr>
              <a:t>“If I could give Peoria Ford 0 stars, I would.”</a:t>
            </a:r>
          </a:p>
        </p:txBody>
      </p:sp>
      <p:sp>
        <p:nvSpPr>
          <p:cNvPr id="33" name="">
            <a:extLst xmlns:a="http://schemas.openxmlformats.org/drawingml/2006/main">
              <a:ext uri="{FF2B5EF4-FFF2-40B4-BE49-F238E27FC236}">
                <a16:creationId xmlns:a16="http://schemas.microsoft.com/office/drawing/2014/main" id="{1C9E8F35-8150-4C70-9371-D65DE4093C87}"/>
              </a:ext>
            </a:extLst>
          </p:cNvPr>
          <p:cNvSpPr>
            <a:spLocks xmlns:a="http://schemas.openxmlformats.org/drawingml/2006/main" noGrp="1"/>
          </p:cNvSpPr>
          <p:nvPr/>
        </p:nvSpPr>
        <p:spPr>
          <a:xfrm xmlns:a="http://schemas.openxmlformats.org/drawingml/2006/main">
            <a:off x="685800" y="5715000"/>
            <a:ext cx="10820400" cy="400050"/>
          </a:xfrm>
          <a:prstGeom xmlns:a="http://schemas.openxmlformats.org/drawingml/2006/main" prst="roundRect">
            <a:avLst>
              <a:gd name="adj" fmla="val 28571"/>
            </a:avLst>
          </a:prstGeom>
          <a:solidFill xmlns:a="http://schemas.openxmlformats.org/drawingml/2006/main">
            <a:srgbClr val="071B33"/>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3BD5ED17-7423-4C54-8B17-1E8C06A358D6}"/>
              </a:ext>
            </a:extLst>
          </p:cNvPr>
          <p:cNvSpPr>
            <a:spLocks xmlns:a="http://schemas.openxmlformats.org/drawingml/2006/main" noGrp="1"/>
          </p:cNvSpPr>
          <p:nvPr/>
        </p:nvSpPr>
        <p:spPr>
          <a:xfrm xmlns:a="http://schemas.openxmlformats.org/drawingml/2006/main">
            <a:off x="952500" y="5791200"/>
            <a:ext cx="10287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a:solidFill>
                  <a:srgbClr val="FFFFFF"/>
                </a:solidFill>
              </a:defRPr>
            </a:pPr>
            <a:r>
              <a:rPr sz="1425" b="1">
                <a:solidFill>
                  <a:srgbClr val="FFFFFF"/>
                </a:solidFill>
              </a:rPr>
              <a:t>The removal plan is not chasing history—the negative inventory is still replenishing itself.</a:t>
            </a:r>
          </a:p>
        </p:txBody>
      </p:sp>
      <p:sp>
        <p:nvSpPr>
          <p:cNvPr id="35" name="">
            <a:extLst xmlns:a="http://schemas.openxmlformats.org/drawingml/2006/main">
              <a:ext uri="{FF2B5EF4-FFF2-40B4-BE49-F238E27FC236}">
                <a16:creationId xmlns:a16="http://schemas.microsoft.com/office/drawing/2014/main" id="{6DAFBCC9-5263-4A3E-B1E1-0F137610E2EA}"/>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D94EA0B0-F0CE-4AE5-A525-F64CFC13918F}"/>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78" name=""/>
          <p:cNvPicPr>
            <a:picLocks xmlns:a="http://schemas.openxmlformats.org/drawingml/2006/main" noChangeAspect="1"/>
          </p:cNvPicPr>
          <p:nvPr/>
        </p:nvPicPr>
        <p:blipFill>
          <a:blip xmlns:r="http://schemas.openxmlformats.org/officeDocument/2006/relationships" xmlns:a="http://schemas.openxmlformats.org/drawingml/2006/main" r:embed="R83d4ba04aa8b4db9"/>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38" name="">
            <a:extLst xmlns:a="http://schemas.openxmlformats.org/drawingml/2006/main">
              <a:ext uri="{FF2B5EF4-FFF2-40B4-BE49-F238E27FC236}">
                <a16:creationId xmlns:a16="http://schemas.microsoft.com/office/drawing/2014/main" id="{474B80FA-7935-421C-8D81-5A97AF90ABA8}"/>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39" name="">
            <a:extLst xmlns:a="http://schemas.openxmlformats.org/drawingml/2006/main">
              <a:ext uri="{FF2B5EF4-FFF2-40B4-BE49-F238E27FC236}">
                <a16:creationId xmlns:a16="http://schemas.microsoft.com/office/drawing/2014/main" id="{E94A31CC-FE79-427E-B20B-3CC0DC6F90D9}"/>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40" name="">
            <a:extLst xmlns:a="http://schemas.openxmlformats.org/drawingml/2006/main">
              <a:ext uri="{FF2B5EF4-FFF2-40B4-BE49-F238E27FC236}">
                <a16:creationId xmlns:a16="http://schemas.microsoft.com/office/drawing/2014/main" id="{FCD37181-E9EA-4175-B65E-0839442953D1}"/>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82" name=""/>
          <p:cNvPicPr>
            <a:picLocks xmlns:a="http://schemas.openxmlformats.org/drawingml/2006/main" noChangeAspect="1"/>
          </p:cNvPicPr>
          <p:nvPr/>
        </p:nvPicPr>
        <p:blipFill>
          <a:blip xmlns:r="http://schemas.openxmlformats.org/officeDocument/2006/relationships" xmlns:a="http://schemas.openxmlformats.org/drawingml/2006/main" r:embed="Rac4d7efa1a3c4971"/>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240990305"/>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6" name="">
            <a:extLst xmlns:a="http://schemas.openxmlformats.org/drawingml/2006/main">
              <a:ext uri="{FF2B5EF4-FFF2-40B4-BE49-F238E27FC236}">
                <a16:creationId xmlns:a16="http://schemas.microsoft.com/office/drawing/2014/main" id="{FEE0F35D-8FB5-48DF-B0E5-47F133F77F0B}"/>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0188FB8-BCC8-455E-BB4A-777EBE20F430}"/>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58" name=""/>
          <p:cNvPicPr>
            <a:picLocks xmlns:a="http://schemas.openxmlformats.org/drawingml/2006/main" noChangeAspect="1"/>
          </p:cNvPicPr>
          <p:nvPr/>
        </p:nvPicPr>
        <p:blipFill>
          <a:blip xmlns:r="http://schemas.openxmlformats.org/officeDocument/2006/relationships" xmlns:a="http://schemas.openxmlformats.org/drawingml/2006/main" r:embed="R36cbb298390f4e57"/>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59" name=""/>
          <p:cNvPicPr>
            <a:picLocks xmlns:a="http://schemas.openxmlformats.org/drawingml/2006/main" noChangeAspect="1"/>
          </p:cNvPicPr>
          <p:nvPr/>
        </p:nvPicPr>
        <p:blipFill>
          <a:blip xmlns:r="http://schemas.openxmlformats.org/officeDocument/2006/relationships" xmlns:a="http://schemas.openxmlformats.org/drawingml/2006/main" r:embed="R40f413e4fb4744cb"/>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07681BD9-AE2A-4572-8AD3-7D98029C425E}"/>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3B48BEA6-5889-4099-B029-AA177965D282}"/>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ORGANIC GROWTH IS NOT A FAST ENOUGH PLAN</a:t>
            </a:r>
          </a:p>
        </p:txBody>
      </p:sp>
      <p:sp>
        <p:nvSpPr>
          <p:cNvPr id="7" name="">
            <a:extLst xmlns:a="http://schemas.openxmlformats.org/drawingml/2006/main">
              <a:ext uri="{FF2B5EF4-FFF2-40B4-BE49-F238E27FC236}">
                <a16:creationId xmlns:a16="http://schemas.microsoft.com/office/drawing/2014/main" id="{7C9829FA-E8FD-4BDA-945F-ABF642BCD684}"/>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At 1,116 new reviews a year, recovery still takes years.</a:t>
            </a:r>
          </a:p>
        </p:txBody>
      </p:sp>
      <p:sp>
        <p:nvSpPr>
          <p:cNvPr id="8" name="">
            <a:extLst xmlns:a="http://schemas.openxmlformats.org/drawingml/2006/main">
              <a:ext uri="{FF2B5EF4-FFF2-40B4-BE49-F238E27FC236}">
                <a16:creationId xmlns:a16="http://schemas.microsoft.com/office/drawing/2014/main" id="{E539E1C3-3FC1-4A6C-9ECD-96ABFF89898A}"/>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3AAB83DF-78CF-4030-89B7-3CC23CDCD210}"/>
              </a:ext>
            </a:extLst>
          </p:cNvPr>
          <p:cNvSpPr>
            <a:spLocks xmlns:a="http://schemas.openxmlformats.org/drawingml/2006/main" noGrp="1"/>
          </p:cNvSpPr>
          <p:nvPr/>
        </p:nvSpPr>
        <p:spPr>
          <a:xfrm xmlns:a="http://schemas.openxmlformats.org/drawingml/2006/main">
            <a:off x="914400" y="4981575"/>
            <a:ext cx="89154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5232F63-7930-4B9B-BA3F-A69401C074BD}"/>
              </a:ext>
            </a:extLst>
          </p:cNvPr>
          <p:cNvSpPr>
            <a:spLocks xmlns:a="http://schemas.openxmlformats.org/drawingml/2006/main" noGrp="1"/>
          </p:cNvSpPr>
          <p:nvPr/>
        </p:nvSpPr>
        <p:spPr>
          <a:xfrm xmlns:a="http://schemas.openxmlformats.org/drawingml/2006/main">
            <a:off x="314325" y="4876800"/>
            <a:ext cx="47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5B6677"/>
                </a:solidFill>
              </a:defRPr>
            </a:pPr>
            <a:r>
              <a:rPr sz="825" b="1">
                <a:solidFill>
                  <a:srgbClr val="5B6677"/>
                </a:solidFill>
              </a:rPr>
              <a:t>3.75</a:t>
            </a:r>
          </a:p>
        </p:txBody>
      </p:sp>
      <p:sp>
        <p:nvSpPr>
          <p:cNvPr id="11" name="">
            <a:extLst xmlns:a="http://schemas.openxmlformats.org/drawingml/2006/main">
              <a:ext uri="{FF2B5EF4-FFF2-40B4-BE49-F238E27FC236}">
                <a16:creationId xmlns:a16="http://schemas.microsoft.com/office/drawing/2014/main" id="{6529F2ED-150D-43A2-B42C-12F94A998CA0}"/>
              </a:ext>
            </a:extLst>
          </p:cNvPr>
          <p:cNvSpPr>
            <a:spLocks xmlns:a="http://schemas.openxmlformats.org/drawingml/2006/main" noGrp="1"/>
          </p:cNvSpPr>
          <p:nvPr/>
        </p:nvSpPr>
        <p:spPr>
          <a:xfrm xmlns:a="http://schemas.openxmlformats.org/drawingml/2006/main">
            <a:off x="914400" y="4476750"/>
            <a:ext cx="89154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BF880ACC-EFBA-4A9A-A73B-9840E514CDB7}"/>
              </a:ext>
            </a:extLst>
          </p:cNvPr>
          <p:cNvSpPr>
            <a:spLocks xmlns:a="http://schemas.openxmlformats.org/drawingml/2006/main" noGrp="1"/>
          </p:cNvSpPr>
          <p:nvPr/>
        </p:nvSpPr>
        <p:spPr>
          <a:xfrm xmlns:a="http://schemas.openxmlformats.org/drawingml/2006/main">
            <a:off x="314325" y="4371975"/>
            <a:ext cx="47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5B6677"/>
                </a:solidFill>
              </a:defRPr>
            </a:pPr>
            <a:r>
              <a:rPr sz="825" b="1">
                <a:solidFill>
                  <a:srgbClr val="5B6677"/>
                </a:solidFill>
              </a:rPr>
              <a:t>3.80</a:t>
            </a:r>
          </a:p>
        </p:txBody>
      </p:sp>
      <p:sp>
        <p:nvSpPr>
          <p:cNvPr id="13" name="">
            <a:extLst xmlns:a="http://schemas.openxmlformats.org/drawingml/2006/main">
              <a:ext uri="{FF2B5EF4-FFF2-40B4-BE49-F238E27FC236}">
                <a16:creationId xmlns:a16="http://schemas.microsoft.com/office/drawing/2014/main" id="{29000E03-7486-4F70-A193-6108C3EEF123}"/>
              </a:ext>
            </a:extLst>
          </p:cNvPr>
          <p:cNvSpPr>
            <a:spLocks xmlns:a="http://schemas.openxmlformats.org/drawingml/2006/main" noGrp="1"/>
          </p:cNvSpPr>
          <p:nvPr/>
        </p:nvSpPr>
        <p:spPr>
          <a:xfrm xmlns:a="http://schemas.openxmlformats.org/drawingml/2006/main">
            <a:off x="914400" y="3971925"/>
            <a:ext cx="89154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1A1FD2E1-2BD7-4B6D-BFB9-A2B53EA1E8F3}"/>
              </a:ext>
            </a:extLst>
          </p:cNvPr>
          <p:cNvSpPr>
            <a:spLocks xmlns:a="http://schemas.openxmlformats.org/drawingml/2006/main" noGrp="1"/>
          </p:cNvSpPr>
          <p:nvPr/>
        </p:nvSpPr>
        <p:spPr>
          <a:xfrm xmlns:a="http://schemas.openxmlformats.org/drawingml/2006/main">
            <a:off x="314325" y="3867150"/>
            <a:ext cx="47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5B6677"/>
                </a:solidFill>
              </a:defRPr>
            </a:pPr>
            <a:r>
              <a:rPr sz="825" b="1">
                <a:solidFill>
                  <a:srgbClr val="5B6677"/>
                </a:solidFill>
              </a:rPr>
              <a:t>3.85</a:t>
            </a:r>
          </a:p>
        </p:txBody>
      </p:sp>
      <p:sp>
        <p:nvSpPr>
          <p:cNvPr id="15" name="">
            <a:extLst xmlns:a="http://schemas.openxmlformats.org/drawingml/2006/main">
              <a:ext uri="{FF2B5EF4-FFF2-40B4-BE49-F238E27FC236}">
                <a16:creationId xmlns:a16="http://schemas.microsoft.com/office/drawing/2014/main" id="{EF274BAE-41BF-4B09-B833-2628E097C4E9}"/>
              </a:ext>
            </a:extLst>
          </p:cNvPr>
          <p:cNvSpPr>
            <a:spLocks xmlns:a="http://schemas.openxmlformats.org/drawingml/2006/main" noGrp="1"/>
          </p:cNvSpPr>
          <p:nvPr/>
        </p:nvSpPr>
        <p:spPr>
          <a:xfrm xmlns:a="http://schemas.openxmlformats.org/drawingml/2006/main">
            <a:off x="914400" y="3467100"/>
            <a:ext cx="89154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5B1544F8-BA5D-4EFB-8C90-042EE61416BF}"/>
              </a:ext>
            </a:extLst>
          </p:cNvPr>
          <p:cNvSpPr>
            <a:spLocks xmlns:a="http://schemas.openxmlformats.org/drawingml/2006/main" noGrp="1"/>
          </p:cNvSpPr>
          <p:nvPr/>
        </p:nvSpPr>
        <p:spPr>
          <a:xfrm xmlns:a="http://schemas.openxmlformats.org/drawingml/2006/main">
            <a:off x="314325" y="3362325"/>
            <a:ext cx="47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5B6677"/>
                </a:solidFill>
              </a:defRPr>
            </a:pPr>
            <a:r>
              <a:rPr sz="825" b="1">
                <a:solidFill>
                  <a:srgbClr val="5B6677"/>
                </a:solidFill>
              </a:rPr>
              <a:t>3.90</a:t>
            </a:r>
          </a:p>
        </p:txBody>
      </p:sp>
      <p:sp>
        <p:nvSpPr>
          <p:cNvPr id="17" name="">
            <a:extLst xmlns:a="http://schemas.openxmlformats.org/drawingml/2006/main">
              <a:ext uri="{FF2B5EF4-FFF2-40B4-BE49-F238E27FC236}">
                <a16:creationId xmlns:a16="http://schemas.microsoft.com/office/drawing/2014/main" id="{16BA89B6-68F0-4383-B188-7FFB8F461EC2}"/>
              </a:ext>
            </a:extLst>
          </p:cNvPr>
          <p:cNvSpPr>
            <a:spLocks xmlns:a="http://schemas.openxmlformats.org/drawingml/2006/main" noGrp="1"/>
          </p:cNvSpPr>
          <p:nvPr/>
        </p:nvSpPr>
        <p:spPr>
          <a:xfrm xmlns:a="http://schemas.openxmlformats.org/drawingml/2006/main">
            <a:off x="914400" y="2962275"/>
            <a:ext cx="89154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CB0D31B0-5E15-4F67-ACD8-72EAB52BDC09}"/>
              </a:ext>
            </a:extLst>
          </p:cNvPr>
          <p:cNvSpPr>
            <a:spLocks xmlns:a="http://schemas.openxmlformats.org/drawingml/2006/main" noGrp="1"/>
          </p:cNvSpPr>
          <p:nvPr/>
        </p:nvSpPr>
        <p:spPr>
          <a:xfrm xmlns:a="http://schemas.openxmlformats.org/drawingml/2006/main">
            <a:off x="314325" y="2857500"/>
            <a:ext cx="47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5B6677"/>
                </a:solidFill>
              </a:defRPr>
            </a:pPr>
            <a:r>
              <a:rPr sz="825" b="1">
                <a:solidFill>
                  <a:srgbClr val="5B6677"/>
                </a:solidFill>
              </a:rPr>
              <a:t>3.95</a:t>
            </a:r>
          </a:p>
        </p:txBody>
      </p:sp>
      <p:sp>
        <p:nvSpPr>
          <p:cNvPr id="19" name="">
            <a:extLst xmlns:a="http://schemas.openxmlformats.org/drawingml/2006/main">
              <a:ext uri="{FF2B5EF4-FFF2-40B4-BE49-F238E27FC236}">
                <a16:creationId xmlns:a16="http://schemas.microsoft.com/office/drawing/2014/main" id="{DED63D79-1162-474D-9185-0B566971DFBA}"/>
              </a:ext>
            </a:extLst>
          </p:cNvPr>
          <p:cNvSpPr>
            <a:spLocks xmlns:a="http://schemas.openxmlformats.org/drawingml/2006/main" noGrp="1"/>
          </p:cNvSpPr>
          <p:nvPr/>
        </p:nvSpPr>
        <p:spPr>
          <a:xfrm xmlns:a="http://schemas.openxmlformats.org/drawingml/2006/main">
            <a:off x="914400" y="2457450"/>
            <a:ext cx="89154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820FD838-E8CD-4416-A4D1-49033C6E4F43}"/>
              </a:ext>
            </a:extLst>
          </p:cNvPr>
          <p:cNvSpPr>
            <a:spLocks xmlns:a="http://schemas.openxmlformats.org/drawingml/2006/main" noGrp="1"/>
          </p:cNvSpPr>
          <p:nvPr/>
        </p:nvSpPr>
        <p:spPr>
          <a:xfrm xmlns:a="http://schemas.openxmlformats.org/drawingml/2006/main">
            <a:off x="314325" y="2352675"/>
            <a:ext cx="47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5B6677"/>
                </a:solidFill>
              </a:defRPr>
            </a:pPr>
            <a:r>
              <a:rPr sz="825" b="1">
                <a:solidFill>
                  <a:srgbClr val="5B6677"/>
                </a:solidFill>
              </a:rPr>
              <a:t>4.00</a:t>
            </a:r>
          </a:p>
        </p:txBody>
      </p:sp>
      <p:sp>
        <p:nvSpPr>
          <p:cNvPr id="21" name="">
            <a:extLst xmlns:a="http://schemas.openxmlformats.org/drawingml/2006/main">
              <a:ext uri="{FF2B5EF4-FFF2-40B4-BE49-F238E27FC236}">
                <a16:creationId xmlns:a16="http://schemas.microsoft.com/office/drawing/2014/main" id="{D974A4E2-1C25-42BA-AFF5-08C40F04D446}"/>
              </a:ext>
            </a:extLst>
          </p:cNvPr>
          <p:cNvSpPr>
            <a:spLocks xmlns:a="http://schemas.openxmlformats.org/drawingml/2006/main" noGrp="1"/>
          </p:cNvSpPr>
          <p:nvPr/>
        </p:nvSpPr>
        <p:spPr>
          <a:xfrm xmlns:a="http://schemas.openxmlformats.org/drawingml/2006/main">
            <a:off x="914400" y="1952625"/>
            <a:ext cx="89154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9ED17166-C5BA-454C-B160-60140DFE7235}"/>
              </a:ext>
            </a:extLst>
          </p:cNvPr>
          <p:cNvSpPr>
            <a:spLocks xmlns:a="http://schemas.openxmlformats.org/drawingml/2006/main" noGrp="1"/>
          </p:cNvSpPr>
          <p:nvPr/>
        </p:nvSpPr>
        <p:spPr>
          <a:xfrm xmlns:a="http://schemas.openxmlformats.org/drawingml/2006/main">
            <a:off x="314325" y="1847850"/>
            <a:ext cx="476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5B6677"/>
                </a:solidFill>
              </a:defRPr>
            </a:pPr>
            <a:r>
              <a:rPr sz="825" b="1">
                <a:solidFill>
                  <a:srgbClr val="5B6677"/>
                </a:solidFill>
              </a:rPr>
              <a:t>4.05</a:t>
            </a:r>
          </a:p>
        </p:txBody>
      </p:sp>
      <p:sp>
        <p:nvSpPr>
          <p:cNvPr id="23" name="">
            <a:extLst xmlns:a="http://schemas.openxmlformats.org/drawingml/2006/main">
              <a:ext uri="{FF2B5EF4-FFF2-40B4-BE49-F238E27FC236}">
                <a16:creationId xmlns:a16="http://schemas.microsoft.com/office/drawing/2014/main" id="{6F2DA37A-60D9-43BD-A7E5-7AEE6EA3F984}"/>
              </a:ext>
            </a:extLst>
          </p:cNvPr>
          <p:cNvSpPr>
            <a:spLocks xmlns:a="http://schemas.openxmlformats.org/drawingml/2006/main" noGrp="1"/>
          </p:cNvSpPr>
          <p:nvPr/>
        </p:nvSpPr>
        <p:spPr>
          <a:xfrm xmlns:a="http://schemas.openxmlformats.org/drawingml/2006/main">
            <a:off x="1314450" y="4507039"/>
            <a:ext cx="1257300" cy="474536"/>
          </a:xfrm>
          <a:prstGeom xmlns:a="http://schemas.openxmlformats.org/drawingml/2006/main" prst="roundRect">
            <a:avLst>
              <a:gd name="adj" fmla="val 24087"/>
            </a:avLst>
          </a:prstGeom>
          <a:solidFill xmlns:a="http://schemas.openxmlformats.org/drawingml/2006/main">
            <a:srgbClr val="C8323A"/>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C49E13E1-B79A-4B87-8B1A-19EC60AE2D2D}"/>
              </a:ext>
            </a:extLst>
          </p:cNvPr>
          <p:cNvSpPr>
            <a:spLocks xmlns:a="http://schemas.openxmlformats.org/drawingml/2006/main" noGrp="1"/>
          </p:cNvSpPr>
          <p:nvPr/>
        </p:nvSpPr>
        <p:spPr>
          <a:xfrm xmlns:a="http://schemas.openxmlformats.org/drawingml/2006/main">
            <a:off x="1314450" y="4154614"/>
            <a:ext cx="1257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C8323A"/>
                </a:solidFill>
              </a:defRPr>
            </a:pPr>
            <a:r>
              <a:rPr sz="1575" b="1">
                <a:solidFill>
                  <a:srgbClr val="C8323A"/>
                </a:solidFill>
              </a:rPr>
              <a:t>3.80</a:t>
            </a:r>
          </a:p>
        </p:txBody>
      </p:sp>
      <p:sp>
        <p:nvSpPr>
          <p:cNvPr id="25" name="">
            <a:extLst xmlns:a="http://schemas.openxmlformats.org/drawingml/2006/main">
              <a:ext uri="{FF2B5EF4-FFF2-40B4-BE49-F238E27FC236}">
                <a16:creationId xmlns:a16="http://schemas.microsoft.com/office/drawing/2014/main" id="{7DDDF571-5565-41AC-B5CB-43974D2755A7}"/>
              </a:ext>
            </a:extLst>
          </p:cNvPr>
          <p:cNvSpPr>
            <a:spLocks xmlns:a="http://schemas.openxmlformats.org/drawingml/2006/main" noGrp="1"/>
          </p:cNvSpPr>
          <p:nvPr/>
        </p:nvSpPr>
        <p:spPr>
          <a:xfrm xmlns:a="http://schemas.openxmlformats.org/drawingml/2006/main">
            <a:off x="1314450" y="51339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071B33"/>
                </a:solidFill>
              </a:defRPr>
            </a:pPr>
            <a:r>
              <a:rPr sz="1050" b="1">
                <a:solidFill>
                  <a:srgbClr val="071B33"/>
                </a:solidFill>
              </a:rPr>
              <a:t>NOW</a:t>
            </a:r>
          </a:p>
        </p:txBody>
      </p:sp>
      <p:sp>
        <p:nvSpPr>
          <p:cNvPr id="26" name="">
            <a:extLst xmlns:a="http://schemas.openxmlformats.org/drawingml/2006/main">
              <a:ext uri="{FF2B5EF4-FFF2-40B4-BE49-F238E27FC236}">
                <a16:creationId xmlns:a16="http://schemas.microsoft.com/office/drawing/2014/main" id="{0144D3CB-5C45-4BF9-A1A8-162AA30BEA22}"/>
              </a:ext>
            </a:extLst>
          </p:cNvPr>
          <p:cNvSpPr>
            <a:spLocks xmlns:a="http://schemas.openxmlformats.org/drawingml/2006/main" noGrp="1"/>
          </p:cNvSpPr>
          <p:nvPr/>
        </p:nvSpPr>
        <p:spPr>
          <a:xfrm xmlns:a="http://schemas.openxmlformats.org/drawingml/2006/main">
            <a:off x="2800350" y="3810381"/>
            <a:ext cx="1257300" cy="1171194"/>
          </a:xfrm>
          <a:prstGeom xmlns:a="http://schemas.openxmlformats.org/drawingml/2006/main" prst="roundRect">
            <a:avLst>
              <a:gd name="adj" fmla="val 9759"/>
            </a:avLst>
          </a:prstGeom>
          <a:solidFill xmlns:a="http://schemas.openxmlformats.org/drawingml/2006/main">
            <a:srgbClr val="D9812B"/>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F5D25AC7-C759-4F8C-B2B8-151005C988D2}"/>
              </a:ext>
            </a:extLst>
          </p:cNvPr>
          <p:cNvSpPr>
            <a:spLocks xmlns:a="http://schemas.openxmlformats.org/drawingml/2006/main" noGrp="1"/>
          </p:cNvSpPr>
          <p:nvPr/>
        </p:nvSpPr>
        <p:spPr>
          <a:xfrm xmlns:a="http://schemas.openxmlformats.org/drawingml/2006/main">
            <a:off x="2800350" y="3457956"/>
            <a:ext cx="1257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D9812B"/>
                </a:solidFill>
              </a:defRPr>
            </a:pPr>
            <a:r>
              <a:rPr sz="1575" b="1">
                <a:solidFill>
                  <a:srgbClr val="D9812B"/>
                </a:solidFill>
              </a:rPr>
              <a:t>3.87</a:t>
            </a:r>
          </a:p>
        </p:txBody>
      </p:sp>
      <p:sp>
        <p:nvSpPr>
          <p:cNvPr id="28" name="">
            <a:extLst xmlns:a="http://schemas.openxmlformats.org/drawingml/2006/main">
              <a:ext uri="{FF2B5EF4-FFF2-40B4-BE49-F238E27FC236}">
                <a16:creationId xmlns:a16="http://schemas.microsoft.com/office/drawing/2014/main" id="{F391A2D6-CB02-49FA-AE59-4A141581E5FD}"/>
              </a:ext>
            </a:extLst>
          </p:cNvPr>
          <p:cNvSpPr>
            <a:spLocks xmlns:a="http://schemas.openxmlformats.org/drawingml/2006/main" noGrp="1"/>
          </p:cNvSpPr>
          <p:nvPr/>
        </p:nvSpPr>
        <p:spPr>
          <a:xfrm xmlns:a="http://schemas.openxmlformats.org/drawingml/2006/main">
            <a:off x="2800350" y="51339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071B33"/>
                </a:solidFill>
              </a:defRPr>
            </a:pPr>
            <a:r>
              <a:rPr sz="1050" b="1">
                <a:solidFill>
                  <a:srgbClr val="071B33"/>
                </a:solidFill>
              </a:rPr>
              <a:t>12 MO</a:t>
            </a:r>
          </a:p>
        </p:txBody>
      </p:sp>
      <p:sp>
        <p:nvSpPr>
          <p:cNvPr id="29" name="">
            <a:extLst xmlns:a="http://schemas.openxmlformats.org/drawingml/2006/main">
              <a:ext uri="{FF2B5EF4-FFF2-40B4-BE49-F238E27FC236}">
                <a16:creationId xmlns:a16="http://schemas.microsoft.com/office/drawing/2014/main" id="{46E30294-F27A-436E-A03E-49A002D79D46}"/>
              </a:ext>
            </a:extLst>
          </p:cNvPr>
          <p:cNvSpPr>
            <a:spLocks xmlns:a="http://schemas.openxmlformats.org/drawingml/2006/main" noGrp="1"/>
          </p:cNvSpPr>
          <p:nvPr/>
        </p:nvSpPr>
        <p:spPr>
          <a:xfrm xmlns:a="http://schemas.openxmlformats.org/drawingml/2006/main">
            <a:off x="4286250" y="3345942"/>
            <a:ext cx="1257300" cy="1635633"/>
          </a:xfrm>
          <a:prstGeom xmlns:a="http://schemas.openxmlformats.org/drawingml/2006/main" prst="roundRect">
            <a:avLst>
              <a:gd name="adj" fmla="val 9091"/>
            </a:avLst>
          </a:prstGeom>
          <a:solidFill xmlns:a="http://schemas.openxmlformats.org/drawingml/2006/main">
            <a:srgbClr val="D6A84B"/>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F3AA05D9-8DCA-4E0F-89AF-7DE91FD2FC23}"/>
              </a:ext>
            </a:extLst>
          </p:cNvPr>
          <p:cNvSpPr>
            <a:spLocks xmlns:a="http://schemas.openxmlformats.org/drawingml/2006/main" noGrp="1"/>
          </p:cNvSpPr>
          <p:nvPr/>
        </p:nvSpPr>
        <p:spPr>
          <a:xfrm xmlns:a="http://schemas.openxmlformats.org/drawingml/2006/main">
            <a:off x="4286250" y="2993517"/>
            <a:ext cx="1257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D6A84B"/>
                </a:solidFill>
              </a:defRPr>
            </a:pPr>
            <a:r>
              <a:rPr sz="1575" b="1">
                <a:solidFill>
                  <a:srgbClr val="D6A84B"/>
                </a:solidFill>
              </a:rPr>
              <a:t>3.91</a:t>
            </a:r>
          </a:p>
        </p:txBody>
      </p:sp>
      <p:sp>
        <p:nvSpPr>
          <p:cNvPr id="31" name="">
            <a:extLst xmlns:a="http://schemas.openxmlformats.org/drawingml/2006/main">
              <a:ext uri="{FF2B5EF4-FFF2-40B4-BE49-F238E27FC236}">
                <a16:creationId xmlns:a16="http://schemas.microsoft.com/office/drawing/2014/main" id="{29A7319C-C17F-4B76-B836-F4C1C7261DF6}"/>
              </a:ext>
            </a:extLst>
          </p:cNvPr>
          <p:cNvSpPr>
            <a:spLocks xmlns:a="http://schemas.openxmlformats.org/drawingml/2006/main" noGrp="1"/>
          </p:cNvSpPr>
          <p:nvPr/>
        </p:nvSpPr>
        <p:spPr>
          <a:xfrm xmlns:a="http://schemas.openxmlformats.org/drawingml/2006/main">
            <a:off x="4286250" y="51339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071B33"/>
                </a:solidFill>
              </a:defRPr>
            </a:pPr>
            <a:r>
              <a:rPr sz="1050" b="1">
                <a:solidFill>
                  <a:srgbClr val="071B33"/>
                </a:solidFill>
              </a:rPr>
              <a:t>24 MO</a:t>
            </a:r>
          </a:p>
        </p:txBody>
      </p:sp>
      <p:sp>
        <p:nvSpPr>
          <p:cNvPr id="32" name="">
            <a:extLst xmlns:a="http://schemas.openxmlformats.org/drawingml/2006/main">
              <a:ext uri="{FF2B5EF4-FFF2-40B4-BE49-F238E27FC236}">
                <a16:creationId xmlns:a16="http://schemas.microsoft.com/office/drawing/2014/main" id="{DA37913D-88D7-4C2D-88B0-54B25C6B8F66}"/>
              </a:ext>
            </a:extLst>
          </p:cNvPr>
          <p:cNvSpPr>
            <a:spLocks xmlns:a="http://schemas.openxmlformats.org/drawingml/2006/main" noGrp="1"/>
          </p:cNvSpPr>
          <p:nvPr/>
        </p:nvSpPr>
        <p:spPr>
          <a:xfrm xmlns:a="http://schemas.openxmlformats.org/drawingml/2006/main">
            <a:off x="5772150" y="3012758"/>
            <a:ext cx="1257300" cy="1968817"/>
          </a:xfrm>
          <a:prstGeom xmlns:a="http://schemas.openxmlformats.org/drawingml/2006/main" prst="roundRect">
            <a:avLst>
              <a:gd name="adj" fmla="val 9091"/>
            </a:avLst>
          </a:prstGeom>
          <a:solidFill xmlns:a="http://schemas.openxmlformats.org/drawingml/2006/main">
            <a:srgbClr val="1E73E8"/>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21FFD001-57F2-4F9B-86AC-265A95B605B6}"/>
              </a:ext>
            </a:extLst>
          </p:cNvPr>
          <p:cNvSpPr>
            <a:spLocks xmlns:a="http://schemas.openxmlformats.org/drawingml/2006/main" noGrp="1"/>
          </p:cNvSpPr>
          <p:nvPr/>
        </p:nvSpPr>
        <p:spPr>
          <a:xfrm xmlns:a="http://schemas.openxmlformats.org/drawingml/2006/main">
            <a:off x="5772150" y="2660333"/>
            <a:ext cx="1257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1E73E8"/>
                </a:solidFill>
              </a:defRPr>
            </a:pPr>
            <a:r>
              <a:rPr sz="1575" b="1">
                <a:solidFill>
                  <a:srgbClr val="1E73E8"/>
                </a:solidFill>
              </a:rPr>
              <a:t>3.94</a:t>
            </a:r>
          </a:p>
        </p:txBody>
      </p:sp>
      <p:sp>
        <p:nvSpPr>
          <p:cNvPr id="34" name="">
            <a:extLst xmlns:a="http://schemas.openxmlformats.org/drawingml/2006/main">
              <a:ext uri="{FF2B5EF4-FFF2-40B4-BE49-F238E27FC236}">
                <a16:creationId xmlns:a16="http://schemas.microsoft.com/office/drawing/2014/main" id="{F43816FF-B4F9-4F85-AC62-70E0E009D727}"/>
              </a:ext>
            </a:extLst>
          </p:cNvPr>
          <p:cNvSpPr>
            <a:spLocks xmlns:a="http://schemas.openxmlformats.org/drawingml/2006/main" noGrp="1"/>
          </p:cNvSpPr>
          <p:nvPr/>
        </p:nvSpPr>
        <p:spPr>
          <a:xfrm xmlns:a="http://schemas.openxmlformats.org/drawingml/2006/main">
            <a:off x="5772150" y="51339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071B33"/>
                </a:solidFill>
              </a:defRPr>
            </a:pPr>
            <a:r>
              <a:rPr sz="1050" b="1">
                <a:solidFill>
                  <a:srgbClr val="071B33"/>
                </a:solidFill>
              </a:rPr>
              <a:t>36 MO</a:t>
            </a:r>
          </a:p>
        </p:txBody>
      </p:sp>
      <p:sp>
        <p:nvSpPr>
          <p:cNvPr id="35" name="">
            <a:extLst xmlns:a="http://schemas.openxmlformats.org/drawingml/2006/main">
              <a:ext uri="{FF2B5EF4-FFF2-40B4-BE49-F238E27FC236}">
                <a16:creationId xmlns:a16="http://schemas.microsoft.com/office/drawing/2014/main" id="{AC665286-BE4A-4A75-A85C-EA1D1E5ACB2F}"/>
              </a:ext>
            </a:extLst>
          </p:cNvPr>
          <p:cNvSpPr>
            <a:spLocks xmlns:a="http://schemas.openxmlformats.org/drawingml/2006/main" noGrp="1"/>
          </p:cNvSpPr>
          <p:nvPr/>
        </p:nvSpPr>
        <p:spPr>
          <a:xfrm xmlns:a="http://schemas.openxmlformats.org/drawingml/2006/main">
            <a:off x="7258050" y="2750248"/>
            <a:ext cx="1257300" cy="2231327"/>
          </a:xfrm>
          <a:prstGeom xmlns:a="http://schemas.openxmlformats.org/drawingml/2006/main" prst="roundRect">
            <a:avLst>
              <a:gd name="adj" fmla="val 9091"/>
            </a:avLst>
          </a:prstGeom>
          <a:solidFill xmlns:a="http://schemas.openxmlformats.org/drawingml/2006/main">
            <a:srgbClr val="2EC5CE"/>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E27681B2-19B9-4504-87DB-425CB3720E32}"/>
              </a:ext>
            </a:extLst>
          </p:cNvPr>
          <p:cNvSpPr>
            <a:spLocks xmlns:a="http://schemas.openxmlformats.org/drawingml/2006/main" noGrp="1"/>
          </p:cNvSpPr>
          <p:nvPr/>
        </p:nvSpPr>
        <p:spPr>
          <a:xfrm xmlns:a="http://schemas.openxmlformats.org/drawingml/2006/main">
            <a:off x="7258050" y="2397823"/>
            <a:ext cx="1257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2EC5CE"/>
                </a:solidFill>
              </a:defRPr>
            </a:pPr>
            <a:r>
              <a:rPr sz="1575" b="1">
                <a:solidFill>
                  <a:srgbClr val="2EC5CE"/>
                </a:solidFill>
              </a:rPr>
              <a:t>3.97</a:t>
            </a:r>
          </a:p>
        </p:txBody>
      </p:sp>
      <p:sp>
        <p:nvSpPr>
          <p:cNvPr id="37" name="">
            <a:extLst xmlns:a="http://schemas.openxmlformats.org/drawingml/2006/main">
              <a:ext uri="{FF2B5EF4-FFF2-40B4-BE49-F238E27FC236}">
                <a16:creationId xmlns:a16="http://schemas.microsoft.com/office/drawing/2014/main" id="{7ECF8857-83F8-4BE9-B60C-C0535BBC593E}"/>
              </a:ext>
            </a:extLst>
          </p:cNvPr>
          <p:cNvSpPr>
            <a:spLocks xmlns:a="http://schemas.openxmlformats.org/drawingml/2006/main" noGrp="1"/>
          </p:cNvSpPr>
          <p:nvPr/>
        </p:nvSpPr>
        <p:spPr>
          <a:xfrm xmlns:a="http://schemas.openxmlformats.org/drawingml/2006/main">
            <a:off x="7258050" y="51339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071B33"/>
                </a:solidFill>
              </a:defRPr>
            </a:pPr>
            <a:r>
              <a:rPr sz="1050" b="1">
                <a:solidFill>
                  <a:srgbClr val="071B33"/>
                </a:solidFill>
              </a:rPr>
              <a:t>48 MO</a:t>
            </a:r>
          </a:p>
        </p:txBody>
      </p:sp>
      <p:sp>
        <p:nvSpPr>
          <p:cNvPr id="38" name="">
            <a:extLst xmlns:a="http://schemas.openxmlformats.org/drawingml/2006/main">
              <a:ext uri="{FF2B5EF4-FFF2-40B4-BE49-F238E27FC236}">
                <a16:creationId xmlns:a16="http://schemas.microsoft.com/office/drawing/2014/main" id="{05561EED-3B9D-466C-865E-DE8FC9C464A9}"/>
              </a:ext>
            </a:extLst>
          </p:cNvPr>
          <p:cNvSpPr>
            <a:spLocks xmlns:a="http://schemas.openxmlformats.org/drawingml/2006/main" noGrp="1"/>
          </p:cNvSpPr>
          <p:nvPr/>
        </p:nvSpPr>
        <p:spPr>
          <a:xfrm xmlns:a="http://schemas.openxmlformats.org/drawingml/2006/main">
            <a:off x="8743950" y="2558415"/>
            <a:ext cx="1257300" cy="2423160"/>
          </a:xfrm>
          <a:prstGeom xmlns:a="http://schemas.openxmlformats.org/drawingml/2006/main" prst="roundRect">
            <a:avLst>
              <a:gd name="adj" fmla="val 9091"/>
            </a:avLst>
          </a:prstGeom>
          <a:solidFill xmlns:a="http://schemas.openxmlformats.org/drawingml/2006/main">
            <a:srgbClr val="169B62"/>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A0EE077A-AE8A-484E-B022-7AF22667D727}"/>
              </a:ext>
            </a:extLst>
          </p:cNvPr>
          <p:cNvSpPr>
            <a:spLocks xmlns:a="http://schemas.openxmlformats.org/drawingml/2006/main" noGrp="1"/>
          </p:cNvSpPr>
          <p:nvPr/>
        </p:nvSpPr>
        <p:spPr>
          <a:xfrm xmlns:a="http://schemas.openxmlformats.org/drawingml/2006/main">
            <a:off x="8743950" y="2205990"/>
            <a:ext cx="1257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169B62"/>
                </a:solidFill>
              </a:defRPr>
            </a:pPr>
            <a:r>
              <a:rPr sz="1575" b="1">
                <a:solidFill>
                  <a:srgbClr val="169B62"/>
                </a:solidFill>
              </a:rPr>
              <a:t>3.99</a:t>
            </a:r>
          </a:p>
        </p:txBody>
      </p:sp>
      <p:sp>
        <p:nvSpPr>
          <p:cNvPr id="40" name="">
            <a:extLst xmlns:a="http://schemas.openxmlformats.org/drawingml/2006/main">
              <a:ext uri="{FF2B5EF4-FFF2-40B4-BE49-F238E27FC236}">
                <a16:creationId xmlns:a16="http://schemas.microsoft.com/office/drawing/2014/main" id="{CB20D32F-B078-490E-B967-92CD782D2E88}"/>
              </a:ext>
            </a:extLst>
          </p:cNvPr>
          <p:cNvSpPr>
            <a:spLocks xmlns:a="http://schemas.openxmlformats.org/drawingml/2006/main" noGrp="1"/>
          </p:cNvSpPr>
          <p:nvPr/>
        </p:nvSpPr>
        <p:spPr>
          <a:xfrm xmlns:a="http://schemas.openxmlformats.org/drawingml/2006/main">
            <a:off x="8743950" y="51339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071B33"/>
                </a:solidFill>
              </a:defRPr>
            </a:pPr>
            <a:r>
              <a:rPr sz="1050" b="1">
                <a:solidFill>
                  <a:srgbClr val="071B33"/>
                </a:solidFill>
              </a:rPr>
              <a:t>60 MO</a:t>
            </a:r>
          </a:p>
        </p:txBody>
      </p:sp>
      <p:sp>
        <p:nvSpPr>
          <p:cNvPr id="41" name="">
            <a:extLst xmlns:a="http://schemas.openxmlformats.org/drawingml/2006/main">
              <a:ext uri="{FF2B5EF4-FFF2-40B4-BE49-F238E27FC236}">
                <a16:creationId xmlns:a16="http://schemas.microsoft.com/office/drawing/2014/main" id="{2F3CCA16-4BCF-4F2F-AAF9-8792824E26E5}"/>
              </a:ext>
            </a:extLst>
          </p:cNvPr>
          <p:cNvSpPr>
            <a:spLocks xmlns:a="http://schemas.openxmlformats.org/drawingml/2006/main" noGrp="1"/>
          </p:cNvSpPr>
          <p:nvPr/>
        </p:nvSpPr>
        <p:spPr>
          <a:xfrm xmlns:a="http://schemas.openxmlformats.org/drawingml/2006/main">
            <a:off x="10020300" y="1943100"/>
            <a:ext cx="1809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C8323A"/>
                </a:solidFill>
              </a:defRPr>
            </a:pPr>
            <a:r>
              <a:rPr sz="975" b="1">
                <a:solidFill>
                  <a:srgbClr val="C8323A"/>
                </a:solidFill>
              </a:rPr>
              <a:t>THE STABLE PATH</a:t>
            </a:r>
          </a:p>
        </p:txBody>
      </p:sp>
      <p:sp>
        <p:nvSpPr>
          <p:cNvPr id="42" name="">
            <a:extLst xmlns:a="http://schemas.openxmlformats.org/drawingml/2006/main">
              <a:ext uri="{FF2B5EF4-FFF2-40B4-BE49-F238E27FC236}">
                <a16:creationId xmlns:a16="http://schemas.microsoft.com/office/drawing/2014/main" id="{BF51BDAD-AEBD-4B60-8D4A-E3D202F879A0}"/>
              </a:ext>
            </a:extLst>
          </p:cNvPr>
          <p:cNvSpPr>
            <a:spLocks xmlns:a="http://schemas.openxmlformats.org/drawingml/2006/main" noGrp="1"/>
          </p:cNvSpPr>
          <p:nvPr/>
        </p:nvSpPr>
        <p:spPr>
          <a:xfrm xmlns:a="http://schemas.openxmlformats.org/drawingml/2006/main">
            <a:off x="10163175" y="2305050"/>
            <a:ext cx="1524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925" b="1">
                <a:solidFill>
                  <a:srgbClr val="071B33"/>
                </a:solidFill>
              </a:defRPr>
            </a:pPr>
            <a:r>
              <a:rPr sz="2925" b="1">
                <a:solidFill>
                  <a:srgbClr val="071B33"/>
                </a:solidFill>
              </a:rPr>
              <a:t>3.8★</a:t>
            </a:r>
          </a:p>
        </p:txBody>
      </p:sp>
      <p:sp>
        <p:nvSpPr>
          <p:cNvPr id="43" name="">
            <a:extLst xmlns:a="http://schemas.openxmlformats.org/drawingml/2006/main">
              <a:ext uri="{FF2B5EF4-FFF2-40B4-BE49-F238E27FC236}">
                <a16:creationId xmlns:a16="http://schemas.microsoft.com/office/drawing/2014/main" id="{19979A3D-2408-4DFD-ABE5-BEC6A5B2D880}"/>
              </a:ext>
            </a:extLst>
          </p:cNvPr>
          <p:cNvSpPr>
            <a:spLocks xmlns:a="http://schemas.openxmlformats.org/drawingml/2006/main" noGrp="1"/>
          </p:cNvSpPr>
          <p:nvPr/>
        </p:nvSpPr>
        <p:spPr>
          <a:xfrm xmlns:a="http://schemas.openxmlformats.org/drawingml/2006/main">
            <a:off x="10639425" y="2867025"/>
            <a:ext cx="571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700" b="1">
                <a:solidFill>
                  <a:srgbClr val="5B6677"/>
                </a:solidFill>
              </a:defRPr>
            </a:pPr>
            <a:r>
              <a:rPr sz="2700" b="1">
                <a:solidFill>
                  <a:srgbClr val="5B6677"/>
                </a:solidFill>
              </a:rPr>
              <a:t>→</a:t>
            </a:r>
          </a:p>
        </p:txBody>
      </p:sp>
      <p:sp>
        <p:nvSpPr>
          <p:cNvPr id="44" name="">
            <a:extLst xmlns:a="http://schemas.openxmlformats.org/drawingml/2006/main">
              <a:ext uri="{FF2B5EF4-FFF2-40B4-BE49-F238E27FC236}">
                <a16:creationId xmlns:a16="http://schemas.microsoft.com/office/drawing/2014/main" id="{0072FF81-89C4-4C75-A10C-FBB6D5127808}"/>
              </a:ext>
            </a:extLst>
          </p:cNvPr>
          <p:cNvSpPr>
            <a:spLocks xmlns:a="http://schemas.openxmlformats.org/drawingml/2006/main" noGrp="1"/>
          </p:cNvSpPr>
          <p:nvPr/>
        </p:nvSpPr>
        <p:spPr>
          <a:xfrm xmlns:a="http://schemas.openxmlformats.org/drawingml/2006/main">
            <a:off x="10163175" y="3371850"/>
            <a:ext cx="1524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925" b="1">
                <a:solidFill>
                  <a:srgbClr val="169B62"/>
                </a:solidFill>
              </a:defRPr>
            </a:pPr>
            <a:r>
              <a:rPr sz="2925" b="1">
                <a:solidFill>
                  <a:srgbClr val="169B62"/>
                </a:solidFill>
              </a:rPr>
              <a:t>4.0★</a:t>
            </a:r>
          </a:p>
        </p:txBody>
      </p:sp>
      <p:sp>
        <p:nvSpPr>
          <p:cNvPr id="45" name="">
            <a:extLst xmlns:a="http://schemas.openxmlformats.org/drawingml/2006/main">
              <a:ext uri="{FF2B5EF4-FFF2-40B4-BE49-F238E27FC236}">
                <a16:creationId xmlns:a16="http://schemas.microsoft.com/office/drawing/2014/main" id="{701A2905-6DEC-47C0-B194-0D22354342F0}"/>
              </a:ext>
            </a:extLst>
          </p:cNvPr>
          <p:cNvSpPr>
            <a:spLocks xmlns:a="http://schemas.openxmlformats.org/drawingml/2006/main" noGrp="1"/>
          </p:cNvSpPr>
          <p:nvPr/>
        </p:nvSpPr>
        <p:spPr>
          <a:xfrm xmlns:a="http://schemas.openxmlformats.org/drawingml/2006/main">
            <a:off x="9944100" y="4010025"/>
            <a:ext cx="19621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a:solidFill>
                  <a:srgbClr val="C8323A"/>
                </a:solidFill>
              </a:defRPr>
            </a:pPr>
            <a:r>
              <a:rPr sz="1275" b="1">
                <a:solidFill>
                  <a:srgbClr val="C8323A"/>
                </a:solidFill>
              </a:rPr>
              <a:t>ABOUT 4–5 YEARS</a:t>
            </a:r>
          </a:p>
        </p:txBody>
      </p:sp>
      <p:sp>
        <p:nvSpPr>
          <p:cNvPr id="46" name="">
            <a:extLst xmlns:a="http://schemas.openxmlformats.org/drawingml/2006/main">
              <a:ext uri="{FF2B5EF4-FFF2-40B4-BE49-F238E27FC236}">
                <a16:creationId xmlns:a16="http://schemas.microsoft.com/office/drawing/2014/main" id="{73138854-1E4F-4CD7-9752-C1C6E9E35557}"/>
              </a:ext>
            </a:extLst>
          </p:cNvPr>
          <p:cNvSpPr>
            <a:spLocks xmlns:a="http://schemas.openxmlformats.org/drawingml/2006/main" noGrp="1"/>
          </p:cNvSpPr>
          <p:nvPr/>
        </p:nvSpPr>
        <p:spPr>
          <a:xfrm xmlns:a="http://schemas.openxmlformats.org/drawingml/2006/main">
            <a:off x="9925050" y="4438650"/>
            <a:ext cx="200025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a:solidFill>
                  <a:srgbClr val="071B33"/>
                </a:solidFill>
              </a:defRPr>
            </a:pPr>
            <a:r>
              <a:rPr sz="1200" b="1">
                <a:solidFill>
                  <a:srgbClr val="071B33"/>
                </a:solidFill>
              </a:rPr>
              <a:t>Recent momentum is stronger:</a:t>
            </a:r>
          </a:p>
          <a:p xmlns:a="http://schemas.openxmlformats.org/drawingml/2006/main">
            <a:pPr algn="ctr">
              <a:defRPr sz="1200" b="1">
                <a:solidFill>
                  <a:srgbClr val="071B33"/>
                </a:solidFill>
              </a:defRPr>
            </a:pPr>
            <a:r>
              <a:rPr sz="1200" b="1">
                <a:solidFill>
                  <a:srgbClr val="071B33"/>
                </a:solidFill>
              </a:rPr>
              <a:t>30-day pace → 4.02 in year one</a:t>
            </a:r>
          </a:p>
          <a:p xmlns:a="http://schemas.openxmlformats.org/drawingml/2006/main">
            <a:pPr algn="ctr">
              <a:defRPr sz="1200" b="1">
                <a:solidFill>
                  <a:srgbClr val="071B33"/>
                </a:solidFill>
              </a:defRPr>
            </a:pPr>
            <a:r>
              <a:rPr sz="1200" b="1">
                <a:solidFill>
                  <a:srgbClr val="071B33"/>
                </a:solidFill>
              </a:rPr>
              <a:t>90-day pace → 4.03 in year one</a:t>
            </a:r>
          </a:p>
        </p:txBody>
      </p:sp>
      <p:sp>
        <p:nvSpPr>
          <p:cNvPr id="47" name="">
            <a:extLst xmlns:a="http://schemas.openxmlformats.org/drawingml/2006/main">
              <a:ext uri="{FF2B5EF4-FFF2-40B4-BE49-F238E27FC236}">
                <a16:creationId xmlns:a16="http://schemas.microsoft.com/office/drawing/2014/main" id="{D65C40CA-6381-4529-81AB-A845F6DC87D5}"/>
              </a:ext>
            </a:extLst>
          </p:cNvPr>
          <p:cNvSpPr>
            <a:spLocks xmlns:a="http://schemas.openxmlformats.org/drawingml/2006/main" noGrp="1"/>
          </p:cNvSpPr>
          <p:nvPr/>
        </p:nvSpPr>
        <p:spPr>
          <a:xfrm xmlns:a="http://schemas.openxmlformats.org/drawingml/2006/main">
            <a:off x="685800" y="5619750"/>
            <a:ext cx="10820400" cy="590550"/>
          </a:xfrm>
          <a:prstGeom xmlns:a="http://schemas.openxmlformats.org/drawingml/2006/main" prst="roundRect">
            <a:avLst>
              <a:gd name="adj" fmla="val 19355"/>
            </a:avLst>
          </a:prstGeom>
          <a:solidFill xmlns:a="http://schemas.openxmlformats.org/drawingml/2006/main">
            <a:srgbClr val="071B33"/>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6266F456-EDB7-4B4D-8F08-C6967DE66DF5}"/>
              </a:ext>
            </a:extLst>
          </p:cNvPr>
          <p:cNvSpPr>
            <a:spLocks xmlns:a="http://schemas.openxmlformats.org/drawingml/2006/main" noGrp="1"/>
          </p:cNvSpPr>
          <p:nvPr/>
        </p:nvSpPr>
        <p:spPr>
          <a:xfrm xmlns:a="http://schemas.openxmlformats.org/drawingml/2006/main">
            <a:off x="952500" y="5762625"/>
            <a:ext cx="10287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a:solidFill>
                  <a:srgbClr val="FFFFFF"/>
                </a:solidFill>
              </a:defRPr>
            </a:pPr>
            <a:r>
              <a:rPr sz="1650" b="1">
                <a:solidFill>
                  <a:srgbClr val="FFFFFF"/>
                </a:solidFill>
              </a:rPr>
              <a:t>Removal compresses years of organic recovery into measurable movement now.</a:t>
            </a:r>
          </a:p>
        </p:txBody>
      </p:sp>
      <p:sp>
        <p:nvSpPr>
          <p:cNvPr id="49" name="">
            <a:extLst xmlns:a="http://schemas.openxmlformats.org/drawingml/2006/main">
              <a:ext uri="{FF2B5EF4-FFF2-40B4-BE49-F238E27FC236}">
                <a16:creationId xmlns:a16="http://schemas.microsoft.com/office/drawing/2014/main" id="{2CC116E4-C092-4454-9FA2-AE3F54D17E88}"/>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50" name="">
            <a:extLst xmlns:a="http://schemas.openxmlformats.org/drawingml/2006/main">
              <a:ext uri="{FF2B5EF4-FFF2-40B4-BE49-F238E27FC236}">
                <a16:creationId xmlns:a16="http://schemas.microsoft.com/office/drawing/2014/main" id="{AD5EB8BD-6286-45AE-AF67-92BE0B5183E5}"/>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106" name=""/>
          <p:cNvPicPr>
            <a:picLocks xmlns:a="http://schemas.openxmlformats.org/drawingml/2006/main" noChangeAspect="1"/>
          </p:cNvPicPr>
          <p:nvPr/>
        </p:nvPicPr>
        <p:blipFill>
          <a:blip xmlns:r="http://schemas.openxmlformats.org/officeDocument/2006/relationships" xmlns:a="http://schemas.openxmlformats.org/drawingml/2006/main" r:embed="Rbc4a5726110c49e5"/>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52" name="">
            <a:extLst xmlns:a="http://schemas.openxmlformats.org/drawingml/2006/main">
              <a:ext uri="{FF2B5EF4-FFF2-40B4-BE49-F238E27FC236}">
                <a16:creationId xmlns:a16="http://schemas.microsoft.com/office/drawing/2014/main" id="{BE7FD3E4-764D-4869-B802-81947F68D57E}"/>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53" name="">
            <a:extLst xmlns:a="http://schemas.openxmlformats.org/drawingml/2006/main">
              <a:ext uri="{FF2B5EF4-FFF2-40B4-BE49-F238E27FC236}">
                <a16:creationId xmlns:a16="http://schemas.microsoft.com/office/drawing/2014/main" id="{8A14AFF1-40ED-4CF5-AD00-7C2515A13F22}"/>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54" name="">
            <a:extLst xmlns:a="http://schemas.openxmlformats.org/drawingml/2006/main">
              <a:ext uri="{FF2B5EF4-FFF2-40B4-BE49-F238E27FC236}">
                <a16:creationId xmlns:a16="http://schemas.microsoft.com/office/drawing/2014/main" id="{456D74A3-7981-417E-90EE-C73C7152B982}"/>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110" name=""/>
          <p:cNvPicPr>
            <a:picLocks xmlns:a="http://schemas.openxmlformats.org/drawingml/2006/main" noChangeAspect="1"/>
          </p:cNvPicPr>
          <p:nvPr/>
        </p:nvPicPr>
        <p:blipFill>
          <a:blip xmlns:r="http://schemas.openxmlformats.org/officeDocument/2006/relationships" xmlns:a="http://schemas.openxmlformats.org/drawingml/2006/main" r:embed="Re9c8cc4f7db440ca"/>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1393520065"/>
      </p:ext>
    </p:extLst>
  </p:cSld>
</p:sld>
</file>

<file path=ppt/slides/slide13.xml><?xml version="1.0" encoding="utf-8"?>
<p:sld xmlns:p="http://schemas.openxmlformats.org/presentationml/2006/main">
  <p:cSld>
    <p:bg>
      <p:bgPr>
        <a:solidFill xmlns:a="http://schemas.openxmlformats.org/drawingml/2006/main">
          <a:srgbClr val="071B33"/>
        </a:solidFill>
      </p:bgPr>
    </p:bg>
    <p:spTree>
      <p:nvGrpSpPr>
        <p:cNvPr id="1" name=""/>
        <p:cNvGrpSpPr/>
        <p:nvPr/>
      </p:nvGrpSpPr>
      <p:grpSpPr>
        <a:xfrm xmlns:a="http://schemas.openxmlformats.org/drawingml/2006/main"/>
      </p:grpSpPr>
      <p:sp>
        <p:nvSpPr>
          <p:cNvPr id="53" name="">
            <a:extLst xmlns:a="http://schemas.openxmlformats.org/drawingml/2006/main">
              <a:ext uri="{FF2B5EF4-FFF2-40B4-BE49-F238E27FC236}">
                <a16:creationId xmlns:a16="http://schemas.microsoft.com/office/drawing/2014/main" id="{284D9055-EF81-4986-9B77-5F07F1C11E20}"/>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D2948"/>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2820E802-690F-4387-AE61-D2971B7D4934}"/>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55" name=""/>
          <p:cNvPicPr>
            <a:picLocks xmlns:a="http://schemas.openxmlformats.org/drawingml/2006/main" noChangeAspect="1"/>
          </p:cNvPicPr>
          <p:nvPr/>
        </p:nvPicPr>
        <p:blipFill>
          <a:blip xmlns:r="http://schemas.openxmlformats.org/officeDocument/2006/relationships" xmlns:a="http://schemas.openxmlformats.org/drawingml/2006/main" r:embed="R52fe1f00a6bc4bce"/>
          <a:stretch xmlns:a="http://schemas.openxmlformats.org/drawingml/2006/main"/>
        </p:blipFill>
        <p:spPr>
          <a:xfrm xmlns:a="http://schemas.openxmlformats.org/drawingml/2006/main">
            <a:off x="685800" y="257175"/>
            <a:ext cx="514350" cy="514350"/>
          </a:xfrm>
          <a:prstGeom xmlns:a="http://schemas.openxmlformats.org/drawingml/2006/main" prst="rect">
            <a:avLst/>
          </a:prstGeom>
        </p:spPr>
      </p:pic>
      <p:pic>
        <p:nvPicPr>
          <p:cNvPr id="56" name=""/>
          <p:cNvPicPr>
            <a:picLocks xmlns:a="http://schemas.openxmlformats.org/drawingml/2006/main" noChangeAspect="1"/>
          </p:cNvPicPr>
          <p:nvPr/>
        </p:nvPicPr>
        <p:blipFill>
          <a:blip xmlns:r="http://schemas.openxmlformats.org/officeDocument/2006/relationships" xmlns:a="http://schemas.openxmlformats.org/drawingml/2006/main" r:embed="Re9406741d81e4d5d"/>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B4FDEE07-AF0D-40BD-A4F4-5BF40A7FE3E3}"/>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6C84600F-0B14-4EBE-B87F-04041B7BB0FA}"/>
              </a:ext>
            </a:extLst>
          </p:cNvPr>
          <p:cNvSpPr>
            <a:spLocks xmlns:a="http://schemas.openxmlformats.org/drawingml/2006/main" noGrp="1"/>
          </p:cNvSpPr>
          <p:nvPr/>
        </p:nvSpPr>
        <p:spPr>
          <a:xfrm xmlns:a="http://schemas.openxmlformats.org/drawingml/2006/main">
            <a:off x="1352550" y="504825"/>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C8323A"/>
                </a:solidFill>
              </a:defRPr>
            </a:pPr>
            <a:r>
              <a:rPr sz="825" b="1">
                <a:solidFill>
                  <a:srgbClr val="C8323A"/>
                </a:solidFill>
              </a:rPr>
              <a:t>DOWNSIDE STRESS TEST</a:t>
            </a:r>
          </a:p>
        </p:txBody>
      </p:sp>
      <p:sp>
        <p:nvSpPr>
          <p:cNvPr id="7" name="">
            <a:extLst xmlns:a="http://schemas.openxmlformats.org/drawingml/2006/main">
              <a:ext uri="{FF2B5EF4-FFF2-40B4-BE49-F238E27FC236}">
                <a16:creationId xmlns:a16="http://schemas.microsoft.com/office/drawing/2014/main" id="{68E73747-C2AF-4BF3-BD4E-A1FEBC0A1E0D}"/>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FFFFFF"/>
                </a:solidFill>
              </a:defRPr>
            </a:pPr>
            <a:r>
              <a:rPr sz="2850" b="1">
                <a:solidFill>
                  <a:srgbClr val="FFFFFF"/>
                </a:solidFill>
              </a:rPr>
              <a:t>One more bad quarter every year reverses the recovery.</a:t>
            </a:r>
          </a:p>
        </p:txBody>
      </p:sp>
      <p:sp>
        <p:nvSpPr>
          <p:cNvPr id="8" name="">
            <a:extLst xmlns:a="http://schemas.openxmlformats.org/drawingml/2006/main">
              <a:ext uri="{FF2B5EF4-FFF2-40B4-BE49-F238E27FC236}">
                <a16:creationId xmlns:a16="http://schemas.microsoft.com/office/drawing/2014/main" id="{7984040B-A8CD-4D5F-8CE5-17E3BAA8347D}"/>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30DB3E55-4284-4F90-9DCC-2E257DF1709C}"/>
              </a:ext>
            </a:extLst>
          </p:cNvPr>
          <p:cNvSpPr>
            <a:spLocks xmlns:a="http://schemas.openxmlformats.org/drawingml/2006/main" noGrp="1"/>
          </p:cNvSpPr>
          <p:nvPr/>
        </p:nvSpPr>
        <p:spPr>
          <a:xfrm xmlns:a="http://schemas.openxmlformats.org/drawingml/2006/main">
            <a:off x="876300" y="4867275"/>
            <a:ext cx="8915400" cy="9525"/>
          </a:xfrm>
          <a:prstGeom xmlns:a="http://schemas.openxmlformats.org/drawingml/2006/main" prst="rect">
            <a:avLst/>
          </a:prstGeom>
          <a:solidFill xmlns:a="http://schemas.openxmlformats.org/drawingml/2006/main">
            <a:srgbClr val="355575"/>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3220E22B-00E1-4DE2-8941-A4A4F78BAB6E}"/>
              </a:ext>
            </a:extLst>
          </p:cNvPr>
          <p:cNvSpPr>
            <a:spLocks xmlns:a="http://schemas.openxmlformats.org/drawingml/2006/main" noGrp="1"/>
          </p:cNvSpPr>
          <p:nvPr/>
        </p:nvSpPr>
        <p:spPr>
          <a:xfrm xmlns:a="http://schemas.openxmlformats.org/drawingml/2006/main">
            <a:off x="266700" y="476250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5CED8"/>
                </a:solidFill>
              </a:defRPr>
            </a:pPr>
            <a:r>
              <a:rPr sz="825" b="1">
                <a:solidFill>
                  <a:srgbClr val="C5CED8"/>
                </a:solidFill>
              </a:rPr>
              <a:t>3.60</a:t>
            </a:r>
          </a:p>
        </p:txBody>
      </p:sp>
      <p:sp>
        <p:nvSpPr>
          <p:cNvPr id="11" name="">
            <a:extLst xmlns:a="http://schemas.openxmlformats.org/drawingml/2006/main">
              <a:ext uri="{FF2B5EF4-FFF2-40B4-BE49-F238E27FC236}">
                <a16:creationId xmlns:a16="http://schemas.microsoft.com/office/drawing/2014/main" id="{6CA5EA2C-F991-4679-B73F-620CFAD9F11E}"/>
              </a:ext>
            </a:extLst>
          </p:cNvPr>
          <p:cNvSpPr>
            <a:spLocks xmlns:a="http://schemas.openxmlformats.org/drawingml/2006/main" noGrp="1"/>
          </p:cNvSpPr>
          <p:nvPr/>
        </p:nvSpPr>
        <p:spPr>
          <a:xfrm xmlns:a="http://schemas.openxmlformats.org/drawingml/2006/main">
            <a:off x="876300" y="4303395"/>
            <a:ext cx="8915400" cy="9525"/>
          </a:xfrm>
          <a:prstGeom xmlns:a="http://schemas.openxmlformats.org/drawingml/2006/main" prst="rect">
            <a:avLst/>
          </a:prstGeom>
          <a:solidFill xmlns:a="http://schemas.openxmlformats.org/drawingml/2006/main">
            <a:srgbClr val="355575"/>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B067C4B8-032B-451D-A1AC-3A710791836D}"/>
              </a:ext>
            </a:extLst>
          </p:cNvPr>
          <p:cNvSpPr>
            <a:spLocks xmlns:a="http://schemas.openxmlformats.org/drawingml/2006/main" noGrp="1"/>
          </p:cNvSpPr>
          <p:nvPr/>
        </p:nvSpPr>
        <p:spPr>
          <a:xfrm xmlns:a="http://schemas.openxmlformats.org/drawingml/2006/main">
            <a:off x="266700" y="419862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5CED8"/>
                </a:solidFill>
              </a:defRPr>
            </a:pPr>
            <a:r>
              <a:rPr sz="825" b="1">
                <a:solidFill>
                  <a:srgbClr val="C5CED8"/>
                </a:solidFill>
              </a:rPr>
              <a:t>3.65</a:t>
            </a:r>
          </a:p>
        </p:txBody>
      </p:sp>
      <p:sp>
        <p:nvSpPr>
          <p:cNvPr id="13" name="">
            <a:extLst xmlns:a="http://schemas.openxmlformats.org/drawingml/2006/main">
              <a:ext uri="{FF2B5EF4-FFF2-40B4-BE49-F238E27FC236}">
                <a16:creationId xmlns:a16="http://schemas.microsoft.com/office/drawing/2014/main" id="{5C4ABC4E-AC19-4141-B061-FB69D351541E}"/>
              </a:ext>
            </a:extLst>
          </p:cNvPr>
          <p:cNvSpPr>
            <a:spLocks xmlns:a="http://schemas.openxmlformats.org/drawingml/2006/main" noGrp="1"/>
          </p:cNvSpPr>
          <p:nvPr/>
        </p:nvSpPr>
        <p:spPr>
          <a:xfrm xmlns:a="http://schemas.openxmlformats.org/drawingml/2006/main">
            <a:off x="876300" y="3739515"/>
            <a:ext cx="8915400" cy="9525"/>
          </a:xfrm>
          <a:prstGeom xmlns:a="http://schemas.openxmlformats.org/drawingml/2006/main" prst="rect">
            <a:avLst/>
          </a:prstGeom>
          <a:solidFill xmlns:a="http://schemas.openxmlformats.org/drawingml/2006/main">
            <a:srgbClr val="355575"/>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C5531FEE-7C21-4AF7-BDCF-BE5313E2DF20}"/>
              </a:ext>
            </a:extLst>
          </p:cNvPr>
          <p:cNvSpPr>
            <a:spLocks xmlns:a="http://schemas.openxmlformats.org/drawingml/2006/main" noGrp="1"/>
          </p:cNvSpPr>
          <p:nvPr/>
        </p:nvSpPr>
        <p:spPr>
          <a:xfrm xmlns:a="http://schemas.openxmlformats.org/drawingml/2006/main">
            <a:off x="266700" y="363474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5CED8"/>
                </a:solidFill>
              </a:defRPr>
            </a:pPr>
            <a:r>
              <a:rPr sz="825" b="1">
                <a:solidFill>
                  <a:srgbClr val="C5CED8"/>
                </a:solidFill>
              </a:rPr>
              <a:t>3.70</a:t>
            </a:r>
          </a:p>
        </p:txBody>
      </p:sp>
      <p:sp>
        <p:nvSpPr>
          <p:cNvPr id="15" name="">
            <a:extLst xmlns:a="http://schemas.openxmlformats.org/drawingml/2006/main">
              <a:ext uri="{FF2B5EF4-FFF2-40B4-BE49-F238E27FC236}">
                <a16:creationId xmlns:a16="http://schemas.microsoft.com/office/drawing/2014/main" id="{3765F066-BD5C-4FE0-9F1C-8268140273B1}"/>
              </a:ext>
            </a:extLst>
          </p:cNvPr>
          <p:cNvSpPr>
            <a:spLocks xmlns:a="http://schemas.openxmlformats.org/drawingml/2006/main" noGrp="1"/>
          </p:cNvSpPr>
          <p:nvPr/>
        </p:nvSpPr>
        <p:spPr>
          <a:xfrm xmlns:a="http://schemas.openxmlformats.org/drawingml/2006/main">
            <a:off x="876300" y="3175635"/>
            <a:ext cx="8915400" cy="9525"/>
          </a:xfrm>
          <a:prstGeom xmlns:a="http://schemas.openxmlformats.org/drawingml/2006/main" prst="rect">
            <a:avLst/>
          </a:prstGeom>
          <a:solidFill xmlns:a="http://schemas.openxmlformats.org/drawingml/2006/main">
            <a:srgbClr val="355575"/>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9B537799-F93F-4BBA-8522-99E9C7823C59}"/>
              </a:ext>
            </a:extLst>
          </p:cNvPr>
          <p:cNvSpPr>
            <a:spLocks xmlns:a="http://schemas.openxmlformats.org/drawingml/2006/main" noGrp="1"/>
          </p:cNvSpPr>
          <p:nvPr/>
        </p:nvSpPr>
        <p:spPr>
          <a:xfrm xmlns:a="http://schemas.openxmlformats.org/drawingml/2006/main">
            <a:off x="266700" y="307086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5CED8"/>
                </a:solidFill>
              </a:defRPr>
            </a:pPr>
            <a:r>
              <a:rPr sz="825" b="1">
                <a:solidFill>
                  <a:srgbClr val="C5CED8"/>
                </a:solidFill>
              </a:rPr>
              <a:t>3.75</a:t>
            </a:r>
          </a:p>
        </p:txBody>
      </p:sp>
      <p:sp>
        <p:nvSpPr>
          <p:cNvPr id="17" name="">
            <a:extLst xmlns:a="http://schemas.openxmlformats.org/drawingml/2006/main">
              <a:ext uri="{FF2B5EF4-FFF2-40B4-BE49-F238E27FC236}">
                <a16:creationId xmlns:a16="http://schemas.microsoft.com/office/drawing/2014/main" id="{F6546835-A603-42DC-BFC8-0348DBDA19C7}"/>
              </a:ext>
            </a:extLst>
          </p:cNvPr>
          <p:cNvSpPr>
            <a:spLocks xmlns:a="http://schemas.openxmlformats.org/drawingml/2006/main" noGrp="1"/>
          </p:cNvSpPr>
          <p:nvPr/>
        </p:nvSpPr>
        <p:spPr>
          <a:xfrm xmlns:a="http://schemas.openxmlformats.org/drawingml/2006/main">
            <a:off x="876300" y="2611755"/>
            <a:ext cx="8915400" cy="9525"/>
          </a:xfrm>
          <a:prstGeom xmlns:a="http://schemas.openxmlformats.org/drawingml/2006/main" prst="rect">
            <a:avLst/>
          </a:prstGeom>
          <a:solidFill xmlns:a="http://schemas.openxmlformats.org/drawingml/2006/main">
            <a:srgbClr val="355575"/>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D62AC30D-FEA9-467B-BEDA-51D95F4CB989}"/>
              </a:ext>
            </a:extLst>
          </p:cNvPr>
          <p:cNvSpPr>
            <a:spLocks xmlns:a="http://schemas.openxmlformats.org/drawingml/2006/main" noGrp="1"/>
          </p:cNvSpPr>
          <p:nvPr/>
        </p:nvSpPr>
        <p:spPr>
          <a:xfrm xmlns:a="http://schemas.openxmlformats.org/drawingml/2006/main">
            <a:off x="266700" y="250698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5CED8"/>
                </a:solidFill>
              </a:defRPr>
            </a:pPr>
            <a:r>
              <a:rPr sz="825" b="1">
                <a:solidFill>
                  <a:srgbClr val="C5CED8"/>
                </a:solidFill>
              </a:rPr>
              <a:t>3.80</a:t>
            </a:r>
          </a:p>
        </p:txBody>
      </p:sp>
      <p:sp>
        <p:nvSpPr>
          <p:cNvPr id="19" name="">
            <a:extLst xmlns:a="http://schemas.openxmlformats.org/drawingml/2006/main">
              <a:ext uri="{FF2B5EF4-FFF2-40B4-BE49-F238E27FC236}">
                <a16:creationId xmlns:a16="http://schemas.microsoft.com/office/drawing/2014/main" id="{B7E49888-A732-448B-BF14-561AAD71D56B}"/>
              </a:ext>
            </a:extLst>
          </p:cNvPr>
          <p:cNvSpPr>
            <a:spLocks xmlns:a="http://schemas.openxmlformats.org/drawingml/2006/main" noGrp="1"/>
          </p:cNvSpPr>
          <p:nvPr/>
        </p:nvSpPr>
        <p:spPr>
          <a:xfrm xmlns:a="http://schemas.openxmlformats.org/drawingml/2006/main">
            <a:off x="876300" y="2047875"/>
            <a:ext cx="8915400" cy="9525"/>
          </a:xfrm>
          <a:prstGeom xmlns:a="http://schemas.openxmlformats.org/drawingml/2006/main" prst="rect">
            <a:avLst/>
          </a:prstGeom>
          <a:solidFill xmlns:a="http://schemas.openxmlformats.org/drawingml/2006/main">
            <a:srgbClr val="355575"/>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001C2211-4092-4EFC-BC70-6C4552011EC9}"/>
              </a:ext>
            </a:extLst>
          </p:cNvPr>
          <p:cNvSpPr>
            <a:spLocks xmlns:a="http://schemas.openxmlformats.org/drawingml/2006/main" noGrp="1"/>
          </p:cNvSpPr>
          <p:nvPr/>
        </p:nvSpPr>
        <p:spPr>
          <a:xfrm xmlns:a="http://schemas.openxmlformats.org/drawingml/2006/main">
            <a:off x="266700" y="1943100"/>
            <a:ext cx="495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C5CED8"/>
                </a:solidFill>
              </a:defRPr>
            </a:pPr>
            <a:r>
              <a:rPr sz="825" b="1">
                <a:solidFill>
                  <a:srgbClr val="C5CED8"/>
                </a:solidFill>
              </a:rPr>
              <a:t>3.85</a:t>
            </a:r>
          </a:p>
        </p:txBody>
      </p:sp>
      <p:sp>
        <p:nvSpPr>
          <p:cNvPr id="21" name="">
            <a:extLst xmlns:a="http://schemas.openxmlformats.org/drawingml/2006/main">
              <a:ext uri="{FF2B5EF4-FFF2-40B4-BE49-F238E27FC236}">
                <a16:creationId xmlns:a16="http://schemas.microsoft.com/office/drawing/2014/main" id="{50B974EF-D344-4B92-A8A9-08FAA1D661BF}"/>
              </a:ext>
            </a:extLst>
          </p:cNvPr>
          <p:cNvSpPr>
            <a:spLocks xmlns:a="http://schemas.openxmlformats.org/drawingml/2006/main" noGrp="1"/>
          </p:cNvSpPr>
          <p:nvPr/>
        </p:nvSpPr>
        <p:spPr>
          <a:xfrm xmlns:a="http://schemas.openxmlformats.org/drawingml/2006/main">
            <a:off x="1276350" y="2645588"/>
            <a:ext cx="1257300" cy="2221687"/>
          </a:xfrm>
          <a:prstGeom xmlns:a="http://schemas.openxmlformats.org/drawingml/2006/main" prst="roundRect">
            <a:avLst>
              <a:gd name="adj" fmla="val 9091"/>
            </a:avLst>
          </a:prstGeom>
          <a:solidFill xmlns:a="http://schemas.openxmlformats.org/drawingml/2006/main">
            <a:srgbClr val="FFFFFF"/>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35E622B9-1854-4F24-80C8-8C12C9B509CB}"/>
              </a:ext>
            </a:extLst>
          </p:cNvPr>
          <p:cNvSpPr>
            <a:spLocks xmlns:a="http://schemas.openxmlformats.org/drawingml/2006/main" noGrp="1"/>
          </p:cNvSpPr>
          <p:nvPr/>
        </p:nvSpPr>
        <p:spPr>
          <a:xfrm xmlns:a="http://schemas.openxmlformats.org/drawingml/2006/main">
            <a:off x="1276350" y="2302688"/>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FFFFFF"/>
                </a:solidFill>
              </a:defRPr>
            </a:pPr>
            <a:r>
              <a:rPr sz="1575" b="1">
                <a:solidFill>
                  <a:srgbClr val="FFFFFF"/>
                </a:solidFill>
              </a:rPr>
              <a:t>3.80</a:t>
            </a:r>
          </a:p>
        </p:txBody>
      </p:sp>
      <p:sp>
        <p:nvSpPr>
          <p:cNvPr id="23" name="">
            <a:extLst xmlns:a="http://schemas.openxmlformats.org/drawingml/2006/main">
              <a:ext uri="{FF2B5EF4-FFF2-40B4-BE49-F238E27FC236}">
                <a16:creationId xmlns:a16="http://schemas.microsoft.com/office/drawing/2014/main" id="{09D4D732-20F5-4B6B-AA35-53228676BF8D}"/>
              </a:ext>
            </a:extLst>
          </p:cNvPr>
          <p:cNvSpPr>
            <a:spLocks xmlns:a="http://schemas.openxmlformats.org/drawingml/2006/main" noGrp="1"/>
          </p:cNvSpPr>
          <p:nvPr/>
        </p:nvSpPr>
        <p:spPr>
          <a:xfrm xmlns:a="http://schemas.openxmlformats.org/drawingml/2006/main">
            <a:off x="1276350" y="50196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FFFFFF"/>
                </a:solidFill>
              </a:defRPr>
            </a:pPr>
            <a:r>
              <a:rPr sz="1050" b="1">
                <a:solidFill>
                  <a:srgbClr val="FFFFFF"/>
                </a:solidFill>
              </a:rPr>
              <a:t>NOW</a:t>
            </a:r>
          </a:p>
        </p:txBody>
      </p:sp>
      <p:sp>
        <p:nvSpPr>
          <p:cNvPr id="24" name="">
            <a:extLst xmlns:a="http://schemas.openxmlformats.org/drawingml/2006/main">
              <a:ext uri="{FF2B5EF4-FFF2-40B4-BE49-F238E27FC236}">
                <a16:creationId xmlns:a16="http://schemas.microsoft.com/office/drawing/2014/main" id="{5A822ED7-D88B-4CA8-AAE9-C04DF5F836D0}"/>
              </a:ext>
            </a:extLst>
          </p:cNvPr>
          <p:cNvSpPr>
            <a:spLocks xmlns:a="http://schemas.openxmlformats.org/drawingml/2006/main" noGrp="1"/>
          </p:cNvSpPr>
          <p:nvPr/>
        </p:nvSpPr>
        <p:spPr>
          <a:xfrm xmlns:a="http://schemas.openxmlformats.org/drawingml/2006/main">
            <a:off x="2762250" y="3198190"/>
            <a:ext cx="1257300" cy="1669085"/>
          </a:xfrm>
          <a:prstGeom xmlns:a="http://schemas.openxmlformats.org/drawingml/2006/main" prst="roundRect">
            <a:avLst>
              <a:gd name="adj" fmla="val 9091"/>
            </a:avLst>
          </a:prstGeom>
          <a:solidFill xmlns:a="http://schemas.openxmlformats.org/drawingml/2006/main">
            <a:srgbClr val="F0A066"/>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17AF776B-F48B-421B-BD66-6957B0103ACF}"/>
              </a:ext>
            </a:extLst>
          </p:cNvPr>
          <p:cNvSpPr>
            <a:spLocks xmlns:a="http://schemas.openxmlformats.org/drawingml/2006/main" noGrp="1"/>
          </p:cNvSpPr>
          <p:nvPr/>
        </p:nvSpPr>
        <p:spPr>
          <a:xfrm xmlns:a="http://schemas.openxmlformats.org/drawingml/2006/main">
            <a:off x="2762250" y="2855290"/>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F0A066"/>
                </a:solidFill>
              </a:defRPr>
            </a:pPr>
            <a:r>
              <a:rPr sz="1575" b="1">
                <a:solidFill>
                  <a:srgbClr val="F0A066"/>
                </a:solidFill>
              </a:rPr>
              <a:t>3.75</a:t>
            </a:r>
          </a:p>
        </p:txBody>
      </p:sp>
      <p:sp>
        <p:nvSpPr>
          <p:cNvPr id="26" name="">
            <a:extLst xmlns:a="http://schemas.openxmlformats.org/drawingml/2006/main">
              <a:ext uri="{FF2B5EF4-FFF2-40B4-BE49-F238E27FC236}">
                <a16:creationId xmlns:a16="http://schemas.microsoft.com/office/drawing/2014/main" id="{C128A96D-9C78-4202-825B-1D63414B67FF}"/>
              </a:ext>
            </a:extLst>
          </p:cNvPr>
          <p:cNvSpPr>
            <a:spLocks xmlns:a="http://schemas.openxmlformats.org/drawingml/2006/main" noGrp="1"/>
          </p:cNvSpPr>
          <p:nvPr/>
        </p:nvSpPr>
        <p:spPr>
          <a:xfrm xmlns:a="http://schemas.openxmlformats.org/drawingml/2006/main">
            <a:off x="2762250" y="50196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FFFFFF"/>
                </a:solidFill>
              </a:defRPr>
            </a:pPr>
            <a:r>
              <a:rPr sz="1050" b="1">
                <a:solidFill>
                  <a:srgbClr val="FFFFFF"/>
                </a:solidFill>
              </a:rPr>
              <a:t>12 MO</a:t>
            </a:r>
          </a:p>
        </p:txBody>
      </p:sp>
      <p:sp>
        <p:nvSpPr>
          <p:cNvPr id="27" name="">
            <a:extLst xmlns:a="http://schemas.openxmlformats.org/drawingml/2006/main">
              <a:ext uri="{FF2B5EF4-FFF2-40B4-BE49-F238E27FC236}">
                <a16:creationId xmlns:a16="http://schemas.microsoft.com/office/drawing/2014/main" id="{3387CE9B-E723-4B4F-AA1C-1A96D977141E}"/>
              </a:ext>
            </a:extLst>
          </p:cNvPr>
          <p:cNvSpPr>
            <a:spLocks xmlns:a="http://schemas.openxmlformats.org/drawingml/2006/main" noGrp="1"/>
          </p:cNvSpPr>
          <p:nvPr/>
        </p:nvSpPr>
        <p:spPr>
          <a:xfrm xmlns:a="http://schemas.openxmlformats.org/drawingml/2006/main">
            <a:off x="4248150" y="3570351"/>
            <a:ext cx="1257300" cy="1296924"/>
          </a:xfrm>
          <a:prstGeom xmlns:a="http://schemas.openxmlformats.org/drawingml/2006/main" prst="roundRect">
            <a:avLst>
              <a:gd name="adj" fmla="val 9091"/>
            </a:avLst>
          </a:prstGeom>
          <a:solidFill xmlns:a="http://schemas.openxmlformats.org/drawingml/2006/main">
            <a:srgbClr val="EB7D63"/>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A7FBDED6-F681-4BE8-B963-0C6BC9E0DC16}"/>
              </a:ext>
            </a:extLst>
          </p:cNvPr>
          <p:cNvSpPr>
            <a:spLocks xmlns:a="http://schemas.openxmlformats.org/drawingml/2006/main" noGrp="1"/>
          </p:cNvSpPr>
          <p:nvPr/>
        </p:nvSpPr>
        <p:spPr>
          <a:xfrm xmlns:a="http://schemas.openxmlformats.org/drawingml/2006/main">
            <a:off x="4248150" y="3227451"/>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EB7D63"/>
                </a:solidFill>
              </a:defRPr>
            </a:pPr>
            <a:r>
              <a:rPr sz="1575" b="1">
                <a:solidFill>
                  <a:srgbClr val="EB7D63"/>
                </a:solidFill>
              </a:rPr>
              <a:t>3.71</a:t>
            </a:r>
          </a:p>
        </p:txBody>
      </p:sp>
      <p:sp>
        <p:nvSpPr>
          <p:cNvPr id="29" name="">
            <a:extLst xmlns:a="http://schemas.openxmlformats.org/drawingml/2006/main">
              <a:ext uri="{FF2B5EF4-FFF2-40B4-BE49-F238E27FC236}">
                <a16:creationId xmlns:a16="http://schemas.microsoft.com/office/drawing/2014/main" id="{D0647CB8-E70F-486F-985E-427541FD2509}"/>
              </a:ext>
            </a:extLst>
          </p:cNvPr>
          <p:cNvSpPr>
            <a:spLocks xmlns:a="http://schemas.openxmlformats.org/drawingml/2006/main" noGrp="1"/>
          </p:cNvSpPr>
          <p:nvPr/>
        </p:nvSpPr>
        <p:spPr>
          <a:xfrm xmlns:a="http://schemas.openxmlformats.org/drawingml/2006/main">
            <a:off x="4248150" y="50196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FFFFFF"/>
                </a:solidFill>
              </a:defRPr>
            </a:pPr>
            <a:r>
              <a:rPr sz="1050" b="1">
                <a:solidFill>
                  <a:srgbClr val="FFFFFF"/>
                </a:solidFill>
              </a:rPr>
              <a:t>24 MO</a:t>
            </a:r>
          </a:p>
        </p:txBody>
      </p:sp>
      <p:sp>
        <p:nvSpPr>
          <p:cNvPr id="30" name="">
            <a:extLst xmlns:a="http://schemas.openxmlformats.org/drawingml/2006/main">
              <a:ext uri="{FF2B5EF4-FFF2-40B4-BE49-F238E27FC236}">
                <a16:creationId xmlns:a16="http://schemas.microsoft.com/office/drawing/2014/main" id="{119A759E-36B0-4D32-9B73-81679E708933}"/>
              </a:ext>
            </a:extLst>
          </p:cNvPr>
          <p:cNvSpPr>
            <a:spLocks xmlns:a="http://schemas.openxmlformats.org/drawingml/2006/main" noGrp="1"/>
          </p:cNvSpPr>
          <p:nvPr/>
        </p:nvSpPr>
        <p:spPr>
          <a:xfrm xmlns:a="http://schemas.openxmlformats.org/drawingml/2006/main">
            <a:off x="5734050" y="3841013"/>
            <a:ext cx="1257300" cy="1026262"/>
          </a:xfrm>
          <a:prstGeom xmlns:a="http://schemas.openxmlformats.org/drawingml/2006/main" prst="roundRect">
            <a:avLst>
              <a:gd name="adj" fmla="val 11138"/>
            </a:avLst>
          </a:prstGeom>
          <a:solidFill xmlns:a="http://schemas.openxmlformats.org/drawingml/2006/main">
            <a:srgbClr val="E45E5F"/>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044F272B-32C1-4D94-85A4-FFBB72BDA816}"/>
              </a:ext>
            </a:extLst>
          </p:cNvPr>
          <p:cNvSpPr>
            <a:spLocks xmlns:a="http://schemas.openxmlformats.org/drawingml/2006/main" noGrp="1"/>
          </p:cNvSpPr>
          <p:nvPr/>
        </p:nvSpPr>
        <p:spPr>
          <a:xfrm xmlns:a="http://schemas.openxmlformats.org/drawingml/2006/main">
            <a:off x="5734050" y="3498113"/>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E45E5F"/>
                </a:solidFill>
              </a:defRPr>
            </a:pPr>
            <a:r>
              <a:rPr sz="1575" b="1">
                <a:solidFill>
                  <a:srgbClr val="E45E5F"/>
                </a:solidFill>
              </a:rPr>
              <a:t>3.69</a:t>
            </a:r>
          </a:p>
        </p:txBody>
      </p:sp>
      <p:sp>
        <p:nvSpPr>
          <p:cNvPr id="32" name="">
            <a:extLst xmlns:a="http://schemas.openxmlformats.org/drawingml/2006/main">
              <a:ext uri="{FF2B5EF4-FFF2-40B4-BE49-F238E27FC236}">
                <a16:creationId xmlns:a16="http://schemas.microsoft.com/office/drawing/2014/main" id="{1194B41C-4208-45AE-B69F-ADD77FC69067}"/>
              </a:ext>
            </a:extLst>
          </p:cNvPr>
          <p:cNvSpPr>
            <a:spLocks xmlns:a="http://schemas.openxmlformats.org/drawingml/2006/main" noGrp="1"/>
          </p:cNvSpPr>
          <p:nvPr/>
        </p:nvSpPr>
        <p:spPr>
          <a:xfrm xmlns:a="http://schemas.openxmlformats.org/drawingml/2006/main">
            <a:off x="5734050" y="50196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FFFFFF"/>
                </a:solidFill>
              </a:defRPr>
            </a:pPr>
            <a:r>
              <a:rPr sz="1050" b="1">
                <a:solidFill>
                  <a:srgbClr val="FFFFFF"/>
                </a:solidFill>
              </a:rPr>
              <a:t>36 MO</a:t>
            </a:r>
          </a:p>
        </p:txBody>
      </p:sp>
      <p:sp>
        <p:nvSpPr>
          <p:cNvPr id="33" name="">
            <a:extLst xmlns:a="http://schemas.openxmlformats.org/drawingml/2006/main">
              <a:ext uri="{FF2B5EF4-FFF2-40B4-BE49-F238E27FC236}">
                <a16:creationId xmlns:a16="http://schemas.microsoft.com/office/drawing/2014/main" id="{4E62BF48-A8AC-434B-ADC4-C7F3CCA4335B}"/>
              </a:ext>
            </a:extLst>
          </p:cNvPr>
          <p:cNvSpPr>
            <a:spLocks xmlns:a="http://schemas.openxmlformats.org/drawingml/2006/main" noGrp="1"/>
          </p:cNvSpPr>
          <p:nvPr/>
        </p:nvSpPr>
        <p:spPr>
          <a:xfrm xmlns:a="http://schemas.openxmlformats.org/drawingml/2006/main">
            <a:off x="7219950" y="4044010"/>
            <a:ext cx="1257300" cy="823265"/>
          </a:xfrm>
          <a:prstGeom xmlns:a="http://schemas.openxmlformats.org/drawingml/2006/main" prst="roundRect">
            <a:avLst>
              <a:gd name="adj" fmla="val 13884"/>
            </a:avLst>
          </a:prstGeom>
          <a:solidFill xmlns:a="http://schemas.openxmlformats.org/drawingml/2006/main">
            <a:srgbClr val="DA424F"/>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94D864BC-2AB1-4A45-9ED9-5DD41746F4D5}"/>
              </a:ext>
            </a:extLst>
          </p:cNvPr>
          <p:cNvSpPr>
            <a:spLocks xmlns:a="http://schemas.openxmlformats.org/drawingml/2006/main" noGrp="1"/>
          </p:cNvSpPr>
          <p:nvPr/>
        </p:nvSpPr>
        <p:spPr>
          <a:xfrm xmlns:a="http://schemas.openxmlformats.org/drawingml/2006/main">
            <a:off x="7219950" y="3701110"/>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DA424F"/>
                </a:solidFill>
              </a:defRPr>
            </a:pPr>
            <a:r>
              <a:rPr sz="1575" b="1">
                <a:solidFill>
                  <a:srgbClr val="DA424F"/>
                </a:solidFill>
              </a:rPr>
              <a:t>3.67</a:t>
            </a:r>
          </a:p>
        </p:txBody>
      </p:sp>
      <p:sp>
        <p:nvSpPr>
          <p:cNvPr id="35" name="">
            <a:extLst xmlns:a="http://schemas.openxmlformats.org/drawingml/2006/main">
              <a:ext uri="{FF2B5EF4-FFF2-40B4-BE49-F238E27FC236}">
                <a16:creationId xmlns:a16="http://schemas.microsoft.com/office/drawing/2014/main" id="{D0D6CBB3-98A1-431F-9DD6-38D35E7B1A70}"/>
              </a:ext>
            </a:extLst>
          </p:cNvPr>
          <p:cNvSpPr>
            <a:spLocks xmlns:a="http://schemas.openxmlformats.org/drawingml/2006/main" noGrp="1"/>
          </p:cNvSpPr>
          <p:nvPr/>
        </p:nvSpPr>
        <p:spPr>
          <a:xfrm xmlns:a="http://schemas.openxmlformats.org/drawingml/2006/main">
            <a:off x="7219950" y="50196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FFFFFF"/>
                </a:solidFill>
              </a:defRPr>
            </a:pPr>
            <a:r>
              <a:rPr sz="1050" b="1">
                <a:solidFill>
                  <a:srgbClr val="FFFFFF"/>
                </a:solidFill>
              </a:rPr>
              <a:t>48 MO</a:t>
            </a:r>
          </a:p>
        </p:txBody>
      </p:sp>
      <p:sp>
        <p:nvSpPr>
          <p:cNvPr id="36" name="">
            <a:extLst xmlns:a="http://schemas.openxmlformats.org/drawingml/2006/main">
              <a:ext uri="{FF2B5EF4-FFF2-40B4-BE49-F238E27FC236}">
                <a16:creationId xmlns:a16="http://schemas.microsoft.com/office/drawing/2014/main" id="{0D9F2357-AFB8-4560-9189-5B82906C6514}"/>
              </a:ext>
            </a:extLst>
          </p:cNvPr>
          <p:cNvSpPr>
            <a:spLocks xmlns:a="http://schemas.openxmlformats.org/drawingml/2006/main" noGrp="1"/>
          </p:cNvSpPr>
          <p:nvPr/>
        </p:nvSpPr>
        <p:spPr>
          <a:xfrm xmlns:a="http://schemas.openxmlformats.org/drawingml/2006/main">
            <a:off x="8705850" y="4201897"/>
            <a:ext cx="1257300" cy="665378"/>
          </a:xfrm>
          <a:prstGeom xmlns:a="http://schemas.openxmlformats.org/drawingml/2006/main" prst="roundRect">
            <a:avLst>
              <a:gd name="adj" fmla="val 17178"/>
            </a:avLst>
          </a:prstGeom>
          <a:solidFill xmlns:a="http://schemas.openxmlformats.org/drawingml/2006/main">
            <a:srgbClr val="C8323A"/>
          </a:solidFill>
          <a:ln xmlns:a="http://schemas.openxmlformats.org/drawingml/2006/main" w="0">
            <a:noFill/>
            <a:prstDash val="solid"/>
          </a:ln>
        </p:spPr>
      </p:sp>
      <p:sp>
        <p:nvSpPr>
          <p:cNvPr id="37" name="">
            <a:extLst xmlns:a="http://schemas.openxmlformats.org/drawingml/2006/main">
              <a:ext uri="{FF2B5EF4-FFF2-40B4-BE49-F238E27FC236}">
                <a16:creationId xmlns:a16="http://schemas.microsoft.com/office/drawing/2014/main" id="{A4AD3CFA-9B48-4FFC-A649-709209AC950F}"/>
              </a:ext>
            </a:extLst>
          </p:cNvPr>
          <p:cNvSpPr>
            <a:spLocks xmlns:a="http://schemas.openxmlformats.org/drawingml/2006/main" noGrp="1"/>
          </p:cNvSpPr>
          <p:nvPr/>
        </p:nvSpPr>
        <p:spPr>
          <a:xfrm xmlns:a="http://schemas.openxmlformats.org/drawingml/2006/main">
            <a:off x="8705850" y="3858997"/>
            <a:ext cx="1257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C8323A"/>
                </a:solidFill>
              </a:defRPr>
            </a:pPr>
            <a:r>
              <a:rPr sz="1575" b="1">
                <a:solidFill>
                  <a:srgbClr val="C8323A"/>
                </a:solidFill>
              </a:rPr>
              <a:t>3.66</a:t>
            </a:r>
          </a:p>
        </p:txBody>
      </p:sp>
      <p:sp>
        <p:nvSpPr>
          <p:cNvPr id="38" name="">
            <a:extLst xmlns:a="http://schemas.openxmlformats.org/drawingml/2006/main">
              <a:ext uri="{FF2B5EF4-FFF2-40B4-BE49-F238E27FC236}">
                <a16:creationId xmlns:a16="http://schemas.microsoft.com/office/drawing/2014/main" id="{CA52FAC5-6A08-47A9-9976-6779A72F285B}"/>
              </a:ext>
            </a:extLst>
          </p:cNvPr>
          <p:cNvSpPr>
            <a:spLocks xmlns:a="http://schemas.openxmlformats.org/drawingml/2006/main" noGrp="1"/>
          </p:cNvSpPr>
          <p:nvPr/>
        </p:nvSpPr>
        <p:spPr>
          <a:xfrm xmlns:a="http://schemas.openxmlformats.org/drawingml/2006/main">
            <a:off x="8705850" y="5019675"/>
            <a:ext cx="1257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FFFFFF"/>
                </a:solidFill>
              </a:defRPr>
            </a:pPr>
            <a:r>
              <a:rPr sz="1050" b="1">
                <a:solidFill>
                  <a:srgbClr val="FFFFFF"/>
                </a:solidFill>
              </a:rPr>
              <a:t>60 MO</a:t>
            </a:r>
          </a:p>
        </p:txBody>
      </p:sp>
      <p:sp>
        <p:nvSpPr>
          <p:cNvPr id="39" name="">
            <a:extLst xmlns:a="http://schemas.openxmlformats.org/drawingml/2006/main">
              <a:ext uri="{FF2B5EF4-FFF2-40B4-BE49-F238E27FC236}">
                <a16:creationId xmlns:a16="http://schemas.microsoft.com/office/drawing/2014/main" id="{02E2C0AC-9657-4C13-A18E-323A4F98BBEF}"/>
              </a:ext>
            </a:extLst>
          </p:cNvPr>
          <p:cNvSpPr>
            <a:spLocks xmlns:a="http://schemas.openxmlformats.org/drawingml/2006/main" noGrp="1"/>
          </p:cNvSpPr>
          <p:nvPr/>
        </p:nvSpPr>
        <p:spPr>
          <a:xfrm xmlns:a="http://schemas.openxmlformats.org/drawingml/2006/main">
            <a:off x="9953625" y="2019300"/>
            <a:ext cx="190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C8323A"/>
                </a:solidFill>
              </a:defRPr>
            </a:pPr>
            <a:r>
              <a:rPr sz="975" b="1">
                <a:solidFill>
                  <a:srgbClr val="C8323A"/>
                </a:solidFill>
              </a:rPr>
              <a:t>THE ASSUMPTION</a:t>
            </a:r>
          </a:p>
        </p:txBody>
      </p:sp>
      <p:sp>
        <p:nvSpPr>
          <p:cNvPr id="40" name="">
            <a:extLst xmlns:a="http://schemas.openxmlformats.org/drawingml/2006/main">
              <a:ext uri="{FF2B5EF4-FFF2-40B4-BE49-F238E27FC236}">
                <a16:creationId xmlns:a16="http://schemas.microsoft.com/office/drawing/2014/main" id="{06517D7F-2A45-417F-A194-2B41A60E894F}"/>
              </a:ext>
            </a:extLst>
          </p:cNvPr>
          <p:cNvSpPr>
            <a:spLocks xmlns:a="http://schemas.openxmlformats.org/drawingml/2006/main" noGrp="1"/>
          </p:cNvSpPr>
          <p:nvPr/>
        </p:nvSpPr>
        <p:spPr>
          <a:xfrm xmlns:a="http://schemas.openxmlformats.org/drawingml/2006/main">
            <a:off x="9953625" y="2438400"/>
            <a:ext cx="1905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100" b="1">
                <a:solidFill>
                  <a:srgbClr val="FFFFFF"/>
                </a:solidFill>
              </a:defRPr>
            </a:pPr>
            <a:r>
              <a:rPr sz="2100" b="1">
                <a:solidFill>
                  <a:srgbClr val="FFFFFF"/>
                </a:solidFill>
              </a:rPr>
              <a:t>410 reviews</a:t>
            </a:r>
          </a:p>
        </p:txBody>
      </p:sp>
      <p:sp>
        <p:nvSpPr>
          <p:cNvPr id="41" name="">
            <a:extLst xmlns:a="http://schemas.openxmlformats.org/drawingml/2006/main">
              <a:ext uri="{FF2B5EF4-FFF2-40B4-BE49-F238E27FC236}">
                <a16:creationId xmlns:a16="http://schemas.microsoft.com/office/drawing/2014/main" id="{6F14282B-AFBB-48F8-B61F-BA12EDCCE8BB}"/>
              </a:ext>
            </a:extLst>
          </p:cNvPr>
          <p:cNvSpPr>
            <a:spLocks xmlns:a="http://schemas.openxmlformats.org/drawingml/2006/main" noGrp="1"/>
          </p:cNvSpPr>
          <p:nvPr/>
        </p:nvSpPr>
        <p:spPr>
          <a:xfrm xmlns:a="http://schemas.openxmlformats.org/drawingml/2006/main">
            <a:off x="9953625" y="2867025"/>
            <a:ext cx="190500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a:solidFill>
                  <a:srgbClr val="C5CED8"/>
                </a:solidFill>
              </a:defRPr>
            </a:pPr>
            <a:r>
              <a:rPr sz="1350" b="1">
                <a:solidFill>
                  <a:srgbClr val="C5CED8"/>
                </a:solidFill>
              </a:rPr>
              <a:t>during a recurring</a:t>
            </a:r>
          </a:p>
          <a:p xmlns:a="http://schemas.openxmlformats.org/drawingml/2006/main">
            <a:pPr algn="ctr">
              <a:defRPr sz="1350" b="1">
                <a:solidFill>
                  <a:srgbClr val="C5CED8"/>
                </a:solidFill>
              </a:defRPr>
            </a:pPr>
            <a:r>
              <a:rPr sz="1350" b="1">
                <a:solidFill>
                  <a:srgbClr val="C5CED8"/>
                </a:solidFill>
              </a:rPr>
              <a:t>90-day negative period</a:t>
            </a:r>
          </a:p>
        </p:txBody>
      </p:sp>
      <p:sp>
        <p:nvSpPr>
          <p:cNvPr id="42" name="">
            <a:extLst xmlns:a="http://schemas.openxmlformats.org/drawingml/2006/main">
              <a:ext uri="{FF2B5EF4-FFF2-40B4-BE49-F238E27FC236}">
                <a16:creationId xmlns:a16="http://schemas.microsoft.com/office/drawing/2014/main" id="{D4F374D3-543C-464D-A311-AA03377AF1AA}"/>
              </a:ext>
            </a:extLst>
          </p:cNvPr>
          <p:cNvSpPr>
            <a:spLocks xmlns:a="http://schemas.openxmlformats.org/drawingml/2006/main" noGrp="1"/>
          </p:cNvSpPr>
          <p:nvPr/>
        </p:nvSpPr>
        <p:spPr>
          <a:xfrm xmlns:a="http://schemas.openxmlformats.org/drawingml/2006/main">
            <a:off x="10096500" y="3600450"/>
            <a:ext cx="1619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150" b="1">
                <a:solidFill>
                  <a:srgbClr val="C8323A"/>
                </a:solidFill>
              </a:defRPr>
            </a:pPr>
            <a:r>
              <a:rPr sz="3150" b="1">
                <a:solidFill>
                  <a:srgbClr val="C8323A"/>
                </a:solidFill>
              </a:rPr>
              <a:t>2.5★</a:t>
            </a:r>
          </a:p>
        </p:txBody>
      </p:sp>
      <p:sp>
        <p:nvSpPr>
          <p:cNvPr id="43" name="">
            <a:extLst xmlns:a="http://schemas.openxmlformats.org/drawingml/2006/main">
              <a:ext uri="{FF2B5EF4-FFF2-40B4-BE49-F238E27FC236}">
                <a16:creationId xmlns:a16="http://schemas.microsoft.com/office/drawing/2014/main" id="{6F778454-7AD2-4098-97D5-FB92F096590A}"/>
              </a:ext>
            </a:extLst>
          </p:cNvPr>
          <p:cNvSpPr>
            <a:spLocks xmlns:a="http://schemas.openxmlformats.org/drawingml/2006/main" noGrp="1"/>
          </p:cNvSpPr>
          <p:nvPr/>
        </p:nvSpPr>
        <p:spPr>
          <a:xfrm xmlns:a="http://schemas.openxmlformats.org/drawingml/2006/main">
            <a:off x="9953625" y="4248150"/>
            <a:ext cx="1905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a:solidFill>
                  <a:srgbClr val="C5CED8"/>
                </a:solidFill>
              </a:defRPr>
            </a:pPr>
            <a:r>
              <a:rPr sz="1275" b="1">
                <a:solidFill>
                  <a:srgbClr val="C5CED8"/>
                </a:solidFill>
              </a:rPr>
              <a:t>average during that period</a:t>
            </a:r>
          </a:p>
        </p:txBody>
      </p:sp>
      <p:sp>
        <p:nvSpPr>
          <p:cNvPr id="44" name="">
            <a:extLst xmlns:a="http://schemas.openxmlformats.org/drawingml/2006/main">
              <a:ext uri="{FF2B5EF4-FFF2-40B4-BE49-F238E27FC236}">
                <a16:creationId xmlns:a16="http://schemas.microsoft.com/office/drawing/2014/main" id="{27048692-07B3-42FA-A18F-6C9102405574}"/>
              </a:ext>
            </a:extLst>
          </p:cNvPr>
          <p:cNvSpPr>
            <a:spLocks xmlns:a="http://schemas.openxmlformats.org/drawingml/2006/main" noGrp="1"/>
          </p:cNvSpPr>
          <p:nvPr/>
        </p:nvSpPr>
        <p:spPr>
          <a:xfrm xmlns:a="http://schemas.openxmlformats.org/drawingml/2006/main">
            <a:off x="685800" y="5572125"/>
            <a:ext cx="10820400" cy="609600"/>
          </a:xfrm>
          <a:prstGeom xmlns:a="http://schemas.openxmlformats.org/drawingml/2006/main" prst="roundRect">
            <a:avLst>
              <a:gd name="adj" fmla="val 18750"/>
            </a:avLst>
          </a:prstGeom>
          <a:solidFill xmlns:a="http://schemas.openxmlformats.org/drawingml/2006/main">
            <a:srgbClr val="32151B"/>
          </a:solidFill>
          <a:ln xmlns:a="http://schemas.openxmlformats.org/drawingml/2006/main" w="9525">
            <a:solidFill>
              <a:srgbClr val="7D313B"/>
            </a:solidFill>
            <a:prstDash val="solid"/>
          </a:ln>
        </p:spPr>
      </p:sp>
      <p:sp>
        <p:nvSpPr>
          <p:cNvPr id="45" name="">
            <a:extLst xmlns:a="http://schemas.openxmlformats.org/drawingml/2006/main">
              <a:ext uri="{FF2B5EF4-FFF2-40B4-BE49-F238E27FC236}">
                <a16:creationId xmlns:a16="http://schemas.microsoft.com/office/drawing/2014/main" id="{60E113EE-2FCA-4CAA-BCD4-42EF8D5DBAAB}"/>
              </a:ext>
            </a:extLst>
          </p:cNvPr>
          <p:cNvSpPr>
            <a:spLocks xmlns:a="http://schemas.openxmlformats.org/drawingml/2006/main" noGrp="1"/>
          </p:cNvSpPr>
          <p:nvPr/>
        </p:nvSpPr>
        <p:spPr>
          <a:xfrm xmlns:a="http://schemas.openxmlformats.org/drawingml/2006/main">
            <a:off x="952500" y="5715000"/>
            <a:ext cx="10287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a:solidFill>
                  <a:srgbClr val="FFFFFF"/>
                </a:solidFill>
              </a:defRPr>
            </a:pPr>
            <a:r>
              <a:rPr sz="1650" b="1">
                <a:solidFill>
                  <a:srgbClr val="FFFFFF"/>
                </a:solidFill>
              </a:rPr>
              <a:t>The profile falls toward 3.66★—and remains trapped below the four-star trust threshold.</a:t>
            </a:r>
          </a:p>
        </p:txBody>
      </p:sp>
      <p:sp>
        <p:nvSpPr>
          <p:cNvPr id="46" name="">
            <a:extLst xmlns:a="http://schemas.openxmlformats.org/drawingml/2006/main">
              <a:ext uri="{FF2B5EF4-FFF2-40B4-BE49-F238E27FC236}">
                <a16:creationId xmlns:a16="http://schemas.microsoft.com/office/drawing/2014/main" id="{BAFDA17C-F48E-4C16-BE65-849A24762679}"/>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47" name="">
            <a:extLst xmlns:a="http://schemas.openxmlformats.org/drawingml/2006/main">
              <a:ext uri="{FF2B5EF4-FFF2-40B4-BE49-F238E27FC236}">
                <a16:creationId xmlns:a16="http://schemas.microsoft.com/office/drawing/2014/main" id="{CB6C0950-5479-47D6-8830-C6ABF5A6753F}"/>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100" name=""/>
          <p:cNvPicPr>
            <a:picLocks xmlns:a="http://schemas.openxmlformats.org/drawingml/2006/main" noChangeAspect="1"/>
          </p:cNvPicPr>
          <p:nvPr/>
        </p:nvPicPr>
        <p:blipFill>
          <a:blip xmlns:r="http://schemas.openxmlformats.org/officeDocument/2006/relationships" xmlns:a="http://schemas.openxmlformats.org/drawingml/2006/main" r:embed="R49e1eb6539ad4f36"/>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49" name="">
            <a:extLst xmlns:a="http://schemas.openxmlformats.org/drawingml/2006/main">
              <a:ext uri="{FF2B5EF4-FFF2-40B4-BE49-F238E27FC236}">
                <a16:creationId xmlns:a16="http://schemas.microsoft.com/office/drawing/2014/main" id="{E639C6BD-3266-450E-A26D-5D35B1F76D5E}"/>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50" name="">
            <a:extLst xmlns:a="http://schemas.openxmlformats.org/drawingml/2006/main">
              <a:ext uri="{FF2B5EF4-FFF2-40B4-BE49-F238E27FC236}">
                <a16:creationId xmlns:a16="http://schemas.microsoft.com/office/drawing/2014/main" id="{A2C17F70-9269-48E0-B294-3A5C7EAA2671}"/>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51" name="">
            <a:extLst xmlns:a="http://schemas.openxmlformats.org/drawingml/2006/main">
              <a:ext uri="{FF2B5EF4-FFF2-40B4-BE49-F238E27FC236}">
                <a16:creationId xmlns:a16="http://schemas.microsoft.com/office/drawing/2014/main" id="{0A49B859-F9AA-4D43-8A23-633599F71DDB}"/>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104" name=""/>
          <p:cNvPicPr>
            <a:picLocks xmlns:a="http://schemas.openxmlformats.org/drawingml/2006/main" noChangeAspect="1"/>
          </p:cNvPicPr>
          <p:nvPr/>
        </p:nvPicPr>
        <p:blipFill>
          <a:blip xmlns:r="http://schemas.openxmlformats.org/officeDocument/2006/relationships" xmlns:a="http://schemas.openxmlformats.org/drawingml/2006/main" r:embed="Rd56c479384e94d9a"/>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113079991"/>
      </p:ext>
    </p:extLst>
  </p:cSld>
</p:sld>
</file>

<file path=ppt/slides/slide1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49" name="">
            <a:extLst xmlns:a="http://schemas.openxmlformats.org/drawingml/2006/main">
              <a:ext uri="{FF2B5EF4-FFF2-40B4-BE49-F238E27FC236}">
                <a16:creationId xmlns:a16="http://schemas.microsoft.com/office/drawing/2014/main" id="{4624157E-5D64-49F5-A3A3-DB21A264ABA9}"/>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BB32A40-EFB2-4A72-9F5A-FFF598989A46}"/>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51" name=""/>
          <p:cNvPicPr>
            <a:picLocks xmlns:a="http://schemas.openxmlformats.org/drawingml/2006/main" noChangeAspect="1"/>
          </p:cNvPicPr>
          <p:nvPr/>
        </p:nvPicPr>
        <p:blipFill>
          <a:blip xmlns:r="http://schemas.openxmlformats.org/officeDocument/2006/relationships" xmlns:a="http://schemas.openxmlformats.org/drawingml/2006/main" r:embed="R042a43c679d9427a"/>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52" name=""/>
          <p:cNvPicPr>
            <a:picLocks xmlns:a="http://schemas.openxmlformats.org/drawingml/2006/main" noChangeAspect="1"/>
          </p:cNvPicPr>
          <p:nvPr/>
        </p:nvPicPr>
        <p:blipFill>
          <a:blip xmlns:r="http://schemas.openxmlformats.org/officeDocument/2006/relationships" xmlns:a="http://schemas.openxmlformats.org/drawingml/2006/main" r:embed="R642a11ec4bd743cc"/>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E5E41410-1048-44F6-89D5-29230BF68ED0}"/>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25E0D523-102F-4BE4-A06D-4022F4428B52}"/>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HOW REMOVAL MOVES THE NEEDLE</a:t>
            </a:r>
          </a:p>
        </p:txBody>
      </p:sp>
      <p:sp>
        <p:nvSpPr>
          <p:cNvPr id="7" name="">
            <a:extLst xmlns:a="http://schemas.openxmlformats.org/drawingml/2006/main">
              <a:ext uri="{FF2B5EF4-FFF2-40B4-BE49-F238E27FC236}">
                <a16:creationId xmlns:a16="http://schemas.microsoft.com/office/drawing/2014/main" id="{0A401846-B5C7-4390-932D-19FB8476BE7E}"/>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The story changes before the job is finished.</a:t>
            </a:r>
          </a:p>
        </p:txBody>
      </p:sp>
      <p:sp>
        <p:nvSpPr>
          <p:cNvPr id="8" name="">
            <a:extLst xmlns:a="http://schemas.openxmlformats.org/drawingml/2006/main">
              <a:ext uri="{FF2B5EF4-FFF2-40B4-BE49-F238E27FC236}">
                <a16:creationId xmlns:a16="http://schemas.microsoft.com/office/drawing/2014/main" id="{32866BDF-3DA5-40FC-BAE4-3063FE6DD4C6}"/>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B76042C9-A901-41EC-8C18-727507AD43E7}"/>
              </a:ext>
            </a:extLst>
          </p:cNvPr>
          <p:cNvSpPr>
            <a:spLocks xmlns:a="http://schemas.openxmlformats.org/drawingml/2006/main" noGrp="1"/>
          </p:cNvSpPr>
          <p:nvPr/>
        </p:nvSpPr>
        <p:spPr>
          <a:xfrm xmlns:a="http://schemas.openxmlformats.org/drawingml/2006/main">
            <a:off x="419100" y="2743200"/>
            <a:ext cx="2667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r>
              <a:t/>
            </a:r>
          </a:p>
        </p:txBody>
      </p:sp>
      <p:sp>
        <p:nvSpPr>
          <p:cNvPr id="10" name="">
            <a:extLst xmlns:a="http://schemas.openxmlformats.org/drawingml/2006/main">
              <a:ext uri="{FF2B5EF4-FFF2-40B4-BE49-F238E27FC236}">
                <a16:creationId xmlns:a16="http://schemas.microsoft.com/office/drawing/2014/main" id="{058C8F8D-A96F-4F45-BFC6-8B24BA1D2A65}"/>
              </a:ext>
            </a:extLst>
          </p:cNvPr>
          <p:cNvSpPr>
            <a:spLocks xmlns:a="http://schemas.openxmlformats.org/drawingml/2006/main" noGrp="1"/>
          </p:cNvSpPr>
          <p:nvPr/>
        </p:nvSpPr>
        <p:spPr>
          <a:xfrm xmlns:a="http://schemas.openxmlformats.org/drawingml/2006/main">
            <a:off x="685800" y="2000250"/>
            <a:ext cx="1866900" cy="2019300"/>
          </a:xfrm>
          <a:prstGeom xmlns:a="http://schemas.openxmlformats.org/drawingml/2006/main" prst="roundRect">
            <a:avLst>
              <a:gd name="adj" fmla="val 6122"/>
            </a:avLst>
          </a:prstGeom>
          <a:solidFill xmlns:a="http://schemas.openxmlformats.org/drawingml/2006/main">
            <a:srgbClr val="FFF2F3"/>
          </a:solidFill>
          <a:ln xmlns:a="http://schemas.openxmlformats.org/drawingml/2006/main" w="9525">
            <a:solidFill>
              <a:srgbClr val="D9E3EE"/>
            </a:solidFill>
            <a:prstDash val="solid"/>
          </a:ln>
        </p:spPr>
      </p:sp>
      <p:sp>
        <p:nvSpPr>
          <p:cNvPr id="11" name="">
            <a:extLst xmlns:a="http://schemas.openxmlformats.org/drawingml/2006/main">
              <a:ext uri="{FF2B5EF4-FFF2-40B4-BE49-F238E27FC236}">
                <a16:creationId xmlns:a16="http://schemas.microsoft.com/office/drawing/2014/main" id="{EA8A973E-6FB2-42A4-BFB0-C4E72F45AE2D}"/>
              </a:ext>
            </a:extLst>
          </p:cNvPr>
          <p:cNvSpPr>
            <a:spLocks xmlns:a="http://schemas.openxmlformats.org/drawingml/2006/main" noGrp="1"/>
          </p:cNvSpPr>
          <p:nvPr/>
        </p:nvSpPr>
        <p:spPr>
          <a:xfrm xmlns:a="http://schemas.openxmlformats.org/drawingml/2006/main">
            <a:off x="800100" y="2238375"/>
            <a:ext cx="1638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C8323A"/>
                </a:solidFill>
              </a:defRPr>
            </a:pPr>
            <a:r>
              <a:rPr sz="975" b="1">
                <a:solidFill>
                  <a:srgbClr val="C8323A"/>
                </a:solidFill>
              </a:rPr>
              <a:t>0 REMOVED</a:t>
            </a:r>
          </a:p>
        </p:txBody>
      </p:sp>
      <p:sp>
        <p:nvSpPr>
          <p:cNvPr id="12" name="">
            <a:extLst xmlns:a="http://schemas.openxmlformats.org/drawingml/2006/main">
              <a:ext uri="{FF2B5EF4-FFF2-40B4-BE49-F238E27FC236}">
                <a16:creationId xmlns:a16="http://schemas.microsoft.com/office/drawing/2014/main" id="{BEDD2667-6460-48E4-A808-D50715C34EC8}"/>
              </a:ext>
            </a:extLst>
          </p:cNvPr>
          <p:cNvSpPr>
            <a:spLocks xmlns:a="http://schemas.openxmlformats.org/drawingml/2006/main" noGrp="1"/>
          </p:cNvSpPr>
          <p:nvPr/>
        </p:nvSpPr>
        <p:spPr>
          <a:xfrm xmlns:a="http://schemas.openxmlformats.org/drawingml/2006/main">
            <a:off x="800100" y="2657475"/>
            <a:ext cx="16383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225" b="1">
                <a:solidFill>
                  <a:srgbClr val="C8323A"/>
                </a:solidFill>
              </a:defRPr>
            </a:pPr>
            <a:r>
              <a:rPr sz="3225" b="1">
                <a:solidFill>
                  <a:srgbClr val="C8323A"/>
                </a:solidFill>
              </a:rPr>
              <a:t>3.80</a:t>
            </a:r>
          </a:p>
        </p:txBody>
      </p:sp>
      <p:sp>
        <p:nvSpPr>
          <p:cNvPr id="13" name="">
            <a:extLst xmlns:a="http://schemas.openxmlformats.org/drawingml/2006/main">
              <a:ext uri="{FF2B5EF4-FFF2-40B4-BE49-F238E27FC236}">
                <a16:creationId xmlns:a16="http://schemas.microsoft.com/office/drawing/2014/main" id="{B41E72D9-CF85-4E9D-A843-16FAB1BA10E6}"/>
              </a:ext>
            </a:extLst>
          </p:cNvPr>
          <p:cNvSpPr>
            <a:spLocks xmlns:a="http://schemas.openxmlformats.org/drawingml/2006/main" noGrp="1"/>
          </p:cNvSpPr>
          <p:nvPr/>
        </p:nvSpPr>
        <p:spPr>
          <a:xfrm xmlns:a="http://schemas.openxmlformats.org/drawingml/2006/main">
            <a:off x="800100" y="3286125"/>
            <a:ext cx="1638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825" b="1">
                <a:solidFill>
                  <a:srgbClr val="5B6677"/>
                </a:solidFill>
              </a:defRPr>
            </a:pPr>
            <a:r>
              <a:rPr sz="825" b="1">
                <a:solidFill>
                  <a:srgbClr val="5B6677"/>
                </a:solidFill>
              </a:rPr>
              <a:t>PROJECTED RATING</a:t>
            </a:r>
          </a:p>
        </p:txBody>
      </p:sp>
      <p:sp>
        <p:nvSpPr>
          <p:cNvPr id="14" name="">
            <a:extLst xmlns:a="http://schemas.openxmlformats.org/drawingml/2006/main">
              <a:ext uri="{FF2B5EF4-FFF2-40B4-BE49-F238E27FC236}">
                <a16:creationId xmlns:a16="http://schemas.microsoft.com/office/drawing/2014/main" id="{50C4BEC0-9A83-488E-AFFE-412B57C342DF}"/>
              </a:ext>
            </a:extLst>
          </p:cNvPr>
          <p:cNvSpPr>
            <a:spLocks xmlns:a="http://schemas.openxmlformats.org/drawingml/2006/main" noGrp="1"/>
          </p:cNvSpPr>
          <p:nvPr/>
        </p:nvSpPr>
        <p:spPr>
          <a:xfrm xmlns:a="http://schemas.openxmlformats.org/drawingml/2006/main">
            <a:off x="800100" y="3619500"/>
            <a:ext cx="1638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1">
                <a:solidFill>
                  <a:srgbClr val="071B33"/>
                </a:solidFill>
              </a:defRPr>
            </a:pPr>
            <a:r>
              <a:rPr sz="1125" b="1">
                <a:solidFill>
                  <a:srgbClr val="071B33"/>
                </a:solidFill>
              </a:rPr>
              <a:t>Current position</a:t>
            </a:r>
          </a:p>
        </p:txBody>
      </p:sp>
      <p:sp>
        <p:nvSpPr>
          <p:cNvPr id="15" name="">
            <a:extLst xmlns:a="http://schemas.openxmlformats.org/drawingml/2006/main">
              <a:ext uri="{FF2B5EF4-FFF2-40B4-BE49-F238E27FC236}">
                <a16:creationId xmlns:a16="http://schemas.microsoft.com/office/drawing/2014/main" id="{6F7D0DDA-3C51-4CD9-BA0D-1C0B18279337}"/>
              </a:ext>
            </a:extLst>
          </p:cNvPr>
          <p:cNvSpPr>
            <a:spLocks xmlns:a="http://schemas.openxmlformats.org/drawingml/2006/main" noGrp="1"/>
          </p:cNvSpPr>
          <p:nvPr/>
        </p:nvSpPr>
        <p:spPr>
          <a:xfrm xmlns:a="http://schemas.openxmlformats.org/drawingml/2006/main">
            <a:off x="2590800" y="2743200"/>
            <a:ext cx="2667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100" b="1">
                <a:solidFill>
                  <a:srgbClr val="5B6677"/>
                </a:solidFill>
              </a:defRPr>
            </a:pPr>
            <a:r>
              <a:rPr sz="2100" b="1">
                <a:solidFill>
                  <a:srgbClr val="5B6677"/>
                </a:solidFill>
              </a:rPr>
              <a:t>→</a:t>
            </a:r>
          </a:p>
        </p:txBody>
      </p:sp>
      <p:sp>
        <p:nvSpPr>
          <p:cNvPr id="16" name="">
            <a:extLst xmlns:a="http://schemas.openxmlformats.org/drawingml/2006/main">
              <a:ext uri="{FF2B5EF4-FFF2-40B4-BE49-F238E27FC236}">
                <a16:creationId xmlns:a16="http://schemas.microsoft.com/office/drawing/2014/main" id="{13245DD5-4721-4FA0-90F7-008031E47736}"/>
              </a:ext>
            </a:extLst>
          </p:cNvPr>
          <p:cNvSpPr>
            <a:spLocks xmlns:a="http://schemas.openxmlformats.org/drawingml/2006/main" noGrp="1"/>
          </p:cNvSpPr>
          <p:nvPr/>
        </p:nvSpPr>
        <p:spPr>
          <a:xfrm xmlns:a="http://schemas.openxmlformats.org/drawingml/2006/main">
            <a:off x="2857500" y="2000250"/>
            <a:ext cx="1866900" cy="2019300"/>
          </a:xfrm>
          <a:prstGeom xmlns:a="http://schemas.openxmlformats.org/drawingml/2006/main" prst="roundRect">
            <a:avLst>
              <a:gd name="adj" fmla="val 6122"/>
            </a:avLst>
          </a:prstGeom>
          <a:solidFill xmlns:a="http://schemas.openxmlformats.org/drawingml/2006/main">
            <a:srgbClr val="EEF4FA"/>
          </a:solidFill>
          <a:ln xmlns:a="http://schemas.openxmlformats.org/drawingml/2006/main" w="9525">
            <a:solidFill>
              <a:srgbClr val="D9E3EE"/>
            </a:solidFill>
            <a:prstDash val="solid"/>
          </a:ln>
        </p:spPr>
      </p:sp>
      <p:sp>
        <p:nvSpPr>
          <p:cNvPr id="17" name="">
            <a:extLst xmlns:a="http://schemas.openxmlformats.org/drawingml/2006/main">
              <a:ext uri="{FF2B5EF4-FFF2-40B4-BE49-F238E27FC236}">
                <a16:creationId xmlns:a16="http://schemas.microsoft.com/office/drawing/2014/main" id="{74B8A443-496D-4441-A4A4-440B00F29B90}"/>
              </a:ext>
            </a:extLst>
          </p:cNvPr>
          <p:cNvSpPr>
            <a:spLocks xmlns:a="http://schemas.openxmlformats.org/drawingml/2006/main" noGrp="1"/>
          </p:cNvSpPr>
          <p:nvPr/>
        </p:nvSpPr>
        <p:spPr>
          <a:xfrm xmlns:a="http://schemas.openxmlformats.org/drawingml/2006/main">
            <a:off x="2971800" y="2238375"/>
            <a:ext cx="1638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D6A84B"/>
                </a:solidFill>
              </a:defRPr>
            </a:pPr>
            <a:r>
              <a:rPr sz="975" b="1">
                <a:solidFill>
                  <a:srgbClr val="D6A84B"/>
                </a:solidFill>
              </a:rPr>
              <a:t>200 REMOVED</a:t>
            </a:r>
          </a:p>
        </p:txBody>
      </p:sp>
      <p:sp>
        <p:nvSpPr>
          <p:cNvPr id="18" name="">
            <a:extLst xmlns:a="http://schemas.openxmlformats.org/drawingml/2006/main">
              <a:ext uri="{FF2B5EF4-FFF2-40B4-BE49-F238E27FC236}">
                <a16:creationId xmlns:a16="http://schemas.microsoft.com/office/drawing/2014/main" id="{8D9E80E7-F067-4A2D-902C-497A264424B3}"/>
              </a:ext>
            </a:extLst>
          </p:cNvPr>
          <p:cNvSpPr>
            <a:spLocks xmlns:a="http://schemas.openxmlformats.org/drawingml/2006/main" noGrp="1"/>
          </p:cNvSpPr>
          <p:nvPr/>
        </p:nvSpPr>
        <p:spPr>
          <a:xfrm xmlns:a="http://schemas.openxmlformats.org/drawingml/2006/main">
            <a:off x="2971800" y="2657475"/>
            <a:ext cx="16383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225" b="1">
                <a:solidFill>
                  <a:srgbClr val="D6A84B"/>
                </a:solidFill>
              </a:defRPr>
            </a:pPr>
            <a:r>
              <a:rPr sz="3225" b="1">
                <a:solidFill>
                  <a:srgbClr val="D6A84B"/>
                </a:solidFill>
              </a:rPr>
              <a:t>3.93</a:t>
            </a:r>
          </a:p>
        </p:txBody>
      </p:sp>
      <p:sp>
        <p:nvSpPr>
          <p:cNvPr id="19" name="">
            <a:extLst xmlns:a="http://schemas.openxmlformats.org/drawingml/2006/main">
              <a:ext uri="{FF2B5EF4-FFF2-40B4-BE49-F238E27FC236}">
                <a16:creationId xmlns:a16="http://schemas.microsoft.com/office/drawing/2014/main" id="{8629513E-57A3-40F0-B34F-B59D256F066D}"/>
              </a:ext>
            </a:extLst>
          </p:cNvPr>
          <p:cNvSpPr>
            <a:spLocks xmlns:a="http://schemas.openxmlformats.org/drawingml/2006/main" noGrp="1"/>
          </p:cNvSpPr>
          <p:nvPr/>
        </p:nvSpPr>
        <p:spPr>
          <a:xfrm xmlns:a="http://schemas.openxmlformats.org/drawingml/2006/main">
            <a:off x="2971800" y="3286125"/>
            <a:ext cx="1638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825" b="1">
                <a:solidFill>
                  <a:srgbClr val="5B6677"/>
                </a:solidFill>
              </a:defRPr>
            </a:pPr>
            <a:r>
              <a:rPr sz="825" b="1">
                <a:solidFill>
                  <a:srgbClr val="5B6677"/>
                </a:solidFill>
              </a:rPr>
              <a:t>PROJECTED RATING</a:t>
            </a:r>
          </a:p>
        </p:txBody>
      </p:sp>
      <p:sp>
        <p:nvSpPr>
          <p:cNvPr id="20" name="">
            <a:extLst xmlns:a="http://schemas.openxmlformats.org/drawingml/2006/main">
              <a:ext uri="{FF2B5EF4-FFF2-40B4-BE49-F238E27FC236}">
                <a16:creationId xmlns:a16="http://schemas.microsoft.com/office/drawing/2014/main" id="{06A3894A-867E-4480-8377-5C55EDE8984E}"/>
              </a:ext>
            </a:extLst>
          </p:cNvPr>
          <p:cNvSpPr>
            <a:spLocks xmlns:a="http://schemas.openxmlformats.org/drawingml/2006/main" noGrp="1"/>
          </p:cNvSpPr>
          <p:nvPr/>
        </p:nvSpPr>
        <p:spPr>
          <a:xfrm xmlns:a="http://schemas.openxmlformats.org/drawingml/2006/main">
            <a:off x="2971800" y="3619500"/>
            <a:ext cx="1638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1">
                <a:solidFill>
                  <a:srgbClr val="071B33"/>
                </a:solidFill>
              </a:defRPr>
            </a:pPr>
            <a:r>
              <a:rPr sz="1125" b="1">
                <a:solidFill>
                  <a:srgbClr val="071B33"/>
                </a:solidFill>
              </a:rPr>
              <a:t>Launch block</a:t>
            </a:r>
          </a:p>
        </p:txBody>
      </p:sp>
      <p:sp>
        <p:nvSpPr>
          <p:cNvPr id="21" name="">
            <a:extLst xmlns:a="http://schemas.openxmlformats.org/drawingml/2006/main">
              <a:ext uri="{FF2B5EF4-FFF2-40B4-BE49-F238E27FC236}">
                <a16:creationId xmlns:a16="http://schemas.microsoft.com/office/drawing/2014/main" id="{7BAAC7F7-9AE9-4BB8-844C-529CA4AD017A}"/>
              </a:ext>
            </a:extLst>
          </p:cNvPr>
          <p:cNvSpPr>
            <a:spLocks xmlns:a="http://schemas.openxmlformats.org/drawingml/2006/main" noGrp="1"/>
          </p:cNvSpPr>
          <p:nvPr/>
        </p:nvSpPr>
        <p:spPr>
          <a:xfrm xmlns:a="http://schemas.openxmlformats.org/drawingml/2006/main">
            <a:off x="4762500" y="2743200"/>
            <a:ext cx="2667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100" b="1">
                <a:solidFill>
                  <a:srgbClr val="5B6677"/>
                </a:solidFill>
              </a:defRPr>
            </a:pPr>
            <a:r>
              <a:rPr sz="2100" b="1">
                <a:solidFill>
                  <a:srgbClr val="5B6677"/>
                </a:solidFill>
              </a:rPr>
              <a:t>→</a:t>
            </a:r>
          </a:p>
        </p:txBody>
      </p:sp>
      <p:sp>
        <p:nvSpPr>
          <p:cNvPr id="22" name="">
            <a:extLst xmlns:a="http://schemas.openxmlformats.org/drawingml/2006/main">
              <a:ext uri="{FF2B5EF4-FFF2-40B4-BE49-F238E27FC236}">
                <a16:creationId xmlns:a16="http://schemas.microsoft.com/office/drawing/2014/main" id="{2124F820-DD0E-4265-A551-93B27CBDACA1}"/>
              </a:ext>
            </a:extLst>
          </p:cNvPr>
          <p:cNvSpPr>
            <a:spLocks xmlns:a="http://schemas.openxmlformats.org/drawingml/2006/main" noGrp="1"/>
          </p:cNvSpPr>
          <p:nvPr/>
        </p:nvSpPr>
        <p:spPr>
          <a:xfrm xmlns:a="http://schemas.openxmlformats.org/drawingml/2006/main">
            <a:off x="5029200" y="2000250"/>
            <a:ext cx="1866900" cy="2019300"/>
          </a:xfrm>
          <a:prstGeom xmlns:a="http://schemas.openxmlformats.org/drawingml/2006/main" prst="roundRect">
            <a:avLst>
              <a:gd name="adj" fmla="val 6122"/>
            </a:avLst>
          </a:prstGeom>
          <a:solidFill xmlns:a="http://schemas.openxmlformats.org/drawingml/2006/main">
            <a:srgbClr val="EEF4FA"/>
          </a:solidFill>
          <a:ln xmlns:a="http://schemas.openxmlformats.org/drawingml/2006/main" w="9525">
            <a:solidFill>
              <a:srgbClr val="D9E3EE"/>
            </a:solidFill>
            <a:prstDash val="solid"/>
          </a:ln>
        </p:spPr>
      </p:sp>
      <p:sp>
        <p:nvSpPr>
          <p:cNvPr id="23" name="">
            <a:extLst xmlns:a="http://schemas.openxmlformats.org/drawingml/2006/main">
              <a:ext uri="{FF2B5EF4-FFF2-40B4-BE49-F238E27FC236}">
                <a16:creationId xmlns:a16="http://schemas.microsoft.com/office/drawing/2014/main" id="{35FB3A00-56F8-4AC6-B5AC-9DA3CAA64064}"/>
              </a:ext>
            </a:extLst>
          </p:cNvPr>
          <p:cNvSpPr>
            <a:spLocks xmlns:a="http://schemas.openxmlformats.org/drawingml/2006/main" noGrp="1"/>
          </p:cNvSpPr>
          <p:nvPr/>
        </p:nvSpPr>
        <p:spPr>
          <a:xfrm xmlns:a="http://schemas.openxmlformats.org/drawingml/2006/main">
            <a:off x="5143500" y="2238375"/>
            <a:ext cx="1638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1E73E8"/>
                </a:solidFill>
              </a:defRPr>
            </a:pPr>
            <a:r>
              <a:rPr sz="975" b="1">
                <a:solidFill>
                  <a:srgbClr val="1E73E8"/>
                </a:solidFill>
              </a:rPr>
              <a:t>500 REMOVED</a:t>
            </a:r>
          </a:p>
        </p:txBody>
      </p:sp>
      <p:sp>
        <p:nvSpPr>
          <p:cNvPr id="24" name="">
            <a:extLst xmlns:a="http://schemas.openxmlformats.org/drawingml/2006/main">
              <a:ext uri="{FF2B5EF4-FFF2-40B4-BE49-F238E27FC236}">
                <a16:creationId xmlns:a16="http://schemas.microsoft.com/office/drawing/2014/main" id="{97FB5F0D-6615-4776-9A75-51C040F75A48}"/>
              </a:ext>
            </a:extLst>
          </p:cNvPr>
          <p:cNvSpPr>
            <a:spLocks xmlns:a="http://schemas.openxmlformats.org/drawingml/2006/main" noGrp="1"/>
          </p:cNvSpPr>
          <p:nvPr/>
        </p:nvSpPr>
        <p:spPr>
          <a:xfrm xmlns:a="http://schemas.openxmlformats.org/drawingml/2006/main">
            <a:off x="5143500" y="2657475"/>
            <a:ext cx="16383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225" b="1">
                <a:solidFill>
                  <a:srgbClr val="1E73E8"/>
                </a:solidFill>
              </a:defRPr>
            </a:pPr>
            <a:r>
              <a:rPr sz="3225" b="1">
                <a:solidFill>
                  <a:srgbClr val="1E73E8"/>
                </a:solidFill>
              </a:rPr>
              <a:t>4.14</a:t>
            </a:r>
          </a:p>
        </p:txBody>
      </p:sp>
      <p:sp>
        <p:nvSpPr>
          <p:cNvPr id="25" name="">
            <a:extLst xmlns:a="http://schemas.openxmlformats.org/drawingml/2006/main">
              <a:ext uri="{FF2B5EF4-FFF2-40B4-BE49-F238E27FC236}">
                <a16:creationId xmlns:a16="http://schemas.microsoft.com/office/drawing/2014/main" id="{68ADC72A-D82C-49BE-95C9-7EA99BB2561E}"/>
              </a:ext>
            </a:extLst>
          </p:cNvPr>
          <p:cNvSpPr>
            <a:spLocks xmlns:a="http://schemas.openxmlformats.org/drawingml/2006/main" noGrp="1"/>
          </p:cNvSpPr>
          <p:nvPr/>
        </p:nvSpPr>
        <p:spPr>
          <a:xfrm xmlns:a="http://schemas.openxmlformats.org/drawingml/2006/main">
            <a:off x="5143500" y="3286125"/>
            <a:ext cx="1638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825" b="1">
                <a:solidFill>
                  <a:srgbClr val="5B6677"/>
                </a:solidFill>
              </a:defRPr>
            </a:pPr>
            <a:r>
              <a:rPr sz="825" b="1">
                <a:solidFill>
                  <a:srgbClr val="5B6677"/>
                </a:solidFill>
              </a:rPr>
              <a:t>PROJECTED RATING</a:t>
            </a:r>
          </a:p>
        </p:txBody>
      </p:sp>
      <p:sp>
        <p:nvSpPr>
          <p:cNvPr id="26" name="">
            <a:extLst xmlns:a="http://schemas.openxmlformats.org/drawingml/2006/main">
              <a:ext uri="{FF2B5EF4-FFF2-40B4-BE49-F238E27FC236}">
                <a16:creationId xmlns:a16="http://schemas.microsoft.com/office/drawing/2014/main" id="{9E0F2362-EFEC-49F5-9189-45E550F709F1}"/>
              </a:ext>
            </a:extLst>
          </p:cNvPr>
          <p:cNvSpPr>
            <a:spLocks xmlns:a="http://schemas.openxmlformats.org/drawingml/2006/main" noGrp="1"/>
          </p:cNvSpPr>
          <p:nvPr/>
        </p:nvSpPr>
        <p:spPr>
          <a:xfrm xmlns:a="http://schemas.openxmlformats.org/drawingml/2006/main">
            <a:off x="5143500" y="3619500"/>
            <a:ext cx="1638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1">
                <a:solidFill>
                  <a:srgbClr val="071B33"/>
                </a:solidFill>
              </a:defRPr>
            </a:pPr>
            <a:r>
              <a:rPr sz="1125" b="1">
                <a:solidFill>
                  <a:srgbClr val="071B33"/>
                </a:solidFill>
              </a:rPr>
              <a:t>Credibility recovery</a:t>
            </a:r>
          </a:p>
        </p:txBody>
      </p:sp>
      <p:sp>
        <p:nvSpPr>
          <p:cNvPr id="27" name="">
            <a:extLst xmlns:a="http://schemas.openxmlformats.org/drawingml/2006/main">
              <a:ext uri="{FF2B5EF4-FFF2-40B4-BE49-F238E27FC236}">
                <a16:creationId xmlns:a16="http://schemas.microsoft.com/office/drawing/2014/main" id="{9235D1CB-BB5F-489E-B45E-811F4D20EC83}"/>
              </a:ext>
            </a:extLst>
          </p:cNvPr>
          <p:cNvSpPr>
            <a:spLocks xmlns:a="http://schemas.openxmlformats.org/drawingml/2006/main" noGrp="1"/>
          </p:cNvSpPr>
          <p:nvPr/>
        </p:nvSpPr>
        <p:spPr>
          <a:xfrm xmlns:a="http://schemas.openxmlformats.org/drawingml/2006/main">
            <a:off x="6934200" y="2743200"/>
            <a:ext cx="2667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100" b="1">
                <a:solidFill>
                  <a:srgbClr val="5B6677"/>
                </a:solidFill>
              </a:defRPr>
            </a:pPr>
            <a:r>
              <a:rPr sz="2100" b="1">
                <a:solidFill>
                  <a:srgbClr val="5B6677"/>
                </a:solidFill>
              </a:rPr>
              <a:t>→</a:t>
            </a:r>
          </a:p>
        </p:txBody>
      </p:sp>
      <p:sp>
        <p:nvSpPr>
          <p:cNvPr id="28" name="">
            <a:extLst xmlns:a="http://schemas.openxmlformats.org/drawingml/2006/main">
              <a:ext uri="{FF2B5EF4-FFF2-40B4-BE49-F238E27FC236}">
                <a16:creationId xmlns:a16="http://schemas.microsoft.com/office/drawing/2014/main" id="{FCE43F83-B886-4950-9E80-EF6DBF007579}"/>
              </a:ext>
            </a:extLst>
          </p:cNvPr>
          <p:cNvSpPr>
            <a:spLocks xmlns:a="http://schemas.openxmlformats.org/drawingml/2006/main" noGrp="1"/>
          </p:cNvSpPr>
          <p:nvPr/>
        </p:nvSpPr>
        <p:spPr>
          <a:xfrm xmlns:a="http://schemas.openxmlformats.org/drawingml/2006/main">
            <a:off x="7200900" y="2000250"/>
            <a:ext cx="1866900" cy="2019300"/>
          </a:xfrm>
          <a:prstGeom xmlns:a="http://schemas.openxmlformats.org/drawingml/2006/main" prst="roundRect">
            <a:avLst>
              <a:gd name="adj" fmla="val 6122"/>
            </a:avLst>
          </a:prstGeom>
          <a:solidFill xmlns:a="http://schemas.openxmlformats.org/drawingml/2006/main">
            <a:srgbClr val="EEF4FA"/>
          </a:solidFill>
          <a:ln xmlns:a="http://schemas.openxmlformats.org/drawingml/2006/main" w="9525">
            <a:solidFill>
              <a:srgbClr val="D9E3EE"/>
            </a:solidFill>
            <a:prstDash val="solid"/>
          </a:ln>
        </p:spPr>
      </p:sp>
      <p:sp>
        <p:nvSpPr>
          <p:cNvPr id="29" name="">
            <a:extLst xmlns:a="http://schemas.openxmlformats.org/drawingml/2006/main">
              <a:ext uri="{FF2B5EF4-FFF2-40B4-BE49-F238E27FC236}">
                <a16:creationId xmlns:a16="http://schemas.microsoft.com/office/drawing/2014/main" id="{077EE2C8-EAE5-4B42-8330-F2D26F518658}"/>
              </a:ext>
            </a:extLst>
          </p:cNvPr>
          <p:cNvSpPr>
            <a:spLocks xmlns:a="http://schemas.openxmlformats.org/drawingml/2006/main" noGrp="1"/>
          </p:cNvSpPr>
          <p:nvPr/>
        </p:nvSpPr>
        <p:spPr>
          <a:xfrm xmlns:a="http://schemas.openxmlformats.org/drawingml/2006/main">
            <a:off x="7315200" y="2238375"/>
            <a:ext cx="1638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2EC5CE"/>
                </a:solidFill>
              </a:defRPr>
            </a:pPr>
            <a:r>
              <a:rPr sz="975" b="1">
                <a:solidFill>
                  <a:srgbClr val="2EC5CE"/>
                </a:solidFill>
              </a:rPr>
              <a:t>900 REMOVED</a:t>
            </a:r>
          </a:p>
        </p:txBody>
      </p:sp>
      <p:sp>
        <p:nvSpPr>
          <p:cNvPr id="30" name="">
            <a:extLst xmlns:a="http://schemas.openxmlformats.org/drawingml/2006/main">
              <a:ext uri="{FF2B5EF4-FFF2-40B4-BE49-F238E27FC236}">
                <a16:creationId xmlns:a16="http://schemas.microsoft.com/office/drawing/2014/main" id="{2E6D3DAE-2FBD-405A-9804-CFA153E58402}"/>
              </a:ext>
            </a:extLst>
          </p:cNvPr>
          <p:cNvSpPr>
            <a:spLocks xmlns:a="http://schemas.openxmlformats.org/drawingml/2006/main" noGrp="1"/>
          </p:cNvSpPr>
          <p:nvPr/>
        </p:nvSpPr>
        <p:spPr>
          <a:xfrm xmlns:a="http://schemas.openxmlformats.org/drawingml/2006/main">
            <a:off x="7315200" y="2657475"/>
            <a:ext cx="16383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225" b="1">
                <a:solidFill>
                  <a:srgbClr val="2EC5CE"/>
                </a:solidFill>
              </a:defRPr>
            </a:pPr>
            <a:r>
              <a:rPr sz="3225" b="1">
                <a:solidFill>
                  <a:srgbClr val="2EC5CE"/>
                </a:solidFill>
              </a:rPr>
              <a:t>4.48</a:t>
            </a:r>
          </a:p>
        </p:txBody>
      </p:sp>
      <p:sp>
        <p:nvSpPr>
          <p:cNvPr id="31" name="">
            <a:extLst xmlns:a="http://schemas.openxmlformats.org/drawingml/2006/main">
              <a:ext uri="{FF2B5EF4-FFF2-40B4-BE49-F238E27FC236}">
                <a16:creationId xmlns:a16="http://schemas.microsoft.com/office/drawing/2014/main" id="{E3598843-6A79-426D-936C-405E84E48BD4}"/>
              </a:ext>
            </a:extLst>
          </p:cNvPr>
          <p:cNvSpPr>
            <a:spLocks xmlns:a="http://schemas.openxmlformats.org/drawingml/2006/main" noGrp="1"/>
          </p:cNvSpPr>
          <p:nvPr/>
        </p:nvSpPr>
        <p:spPr>
          <a:xfrm xmlns:a="http://schemas.openxmlformats.org/drawingml/2006/main">
            <a:off x="7315200" y="3286125"/>
            <a:ext cx="1638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825" b="1">
                <a:solidFill>
                  <a:srgbClr val="5B6677"/>
                </a:solidFill>
              </a:defRPr>
            </a:pPr>
            <a:r>
              <a:rPr sz="825" b="1">
                <a:solidFill>
                  <a:srgbClr val="5B6677"/>
                </a:solidFill>
              </a:rPr>
              <a:t>PROJECTED RATING</a:t>
            </a:r>
          </a:p>
        </p:txBody>
      </p:sp>
      <p:sp>
        <p:nvSpPr>
          <p:cNvPr id="32" name="">
            <a:extLst xmlns:a="http://schemas.openxmlformats.org/drawingml/2006/main">
              <a:ext uri="{FF2B5EF4-FFF2-40B4-BE49-F238E27FC236}">
                <a16:creationId xmlns:a16="http://schemas.microsoft.com/office/drawing/2014/main" id="{41E2C0F7-3803-487B-87B6-F5A50EA57FD5}"/>
              </a:ext>
            </a:extLst>
          </p:cNvPr>
          <p:cNvSpPr>
            <a:spLocks xmlns:a="http://schemas.openxmlformats.org/drawingml/2006/main" noGrp="1"/>
          </p:cNvSpPr>
          <p:nvPr/>
        </p:nvSpPr>
        <p:spPr>
          <a:xfrm xmlns:a="http://schemas.openxmlformats.org/drawingml/2006/main">
            <a:off x="7315200" y="3619500"/>
            <a:ext cx="1638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1">
                <a:solidFill>
                  <a:srgbClr val="071B33"/>
                </a:solidFill>
              </a:defRPr>
            </a:pPr>
            <a:r>
              <a:rPr sz="1125" b="1">
                <a:solidFill>
                  <a:srgbClr val="071B33"/>
                </a:solidFill>
              </a:rPr>
              <a:t>Competitive threshold</a:t>
            </a:r>
          </a:p>
        </p:txBody>
      </p:sp>
      <p:sp>
        <p:nvSpPr>
          <p:cNvPr id="33" name="">
            <a:extLst xmlns:a="http://schemas.openxmlformats.org/drawingml/2006/main">
              <a:ext uri="{FF2B5EF4-FFF2-40B4-BE49-F238E27FC236}">
                <a16:creationId xmlns:a16="http://schemas.microsoft.com/office/drawing/2014/main" id="{285FE99E-CEAE-4429-877E-A2A61BBC41C4}"/>
              </a:ext>
            </a:extLst>
          </p:cNvPr>
          <p:cNvSpPr>
            <a:spLocks xmlns:a="http://schemas.openxmlformats.org/drawingml/2006/main" noGrp="1"/>
          </p:cNvSpPr>
          <p:nvPr/>
        </p:nvSpPr>
        <p:spPr>
          <a:xfrm xmlns:a="http://schemas.openxmlformats.org/drawingml/2006/main">
            <a:off x="9105900" y="2743200"/>
            <a:ext cx="2667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100" b="1">
                <a:solidFill>
                  <a:srgbClr val="5B6677"/>
                </a:solidFill>
              </a:defRPr>
            </a:pPr>
            <a:r>
              <a:rPr sz="2100" b="1">
                <a:solidFill>
                  <a:srgbClr val="5B6677"/>
                </a:solidFill>
              </a:rPr>
              <a:t>→</a:t>
            </a:r>
          </a:p>
        </p:txBody>
      </p:sp>
      <p:sp>
        <p:nvSpPr>
          <p:cNvPr id="34" name="">
            <a:extLst xmlns:a="http://schemas.openxmlformats.org/drawingml/2006/main">
              <a:ext uri="{FF2B5EF4-FFF2-40B4-BE49-F238E27FC236}">
                <a16:creationId xmlns:a16="http://schemas.microsoft.com/office/drawing/2014/main" id="{F358A596-0932-49EA-A124-FE16E8E58C05}"/>
              </a:ext>
            </a:extLst>
          </p:cNvPr>
          <p:cNvSpPr>
            <a:spLocks xmlns:a="http://schemas.openxmlformats.org/drawingml/2006/main" noGrp="1"/>
          </p:cNvSpPr>
          <p:nvPr/>
        </p:nvSpPr>
        <p:spPr>
          <a:xfrm xmlns:a="http://schemas.openxmlformats.org/drawingml/2006/main">
            <a:off x="9372600" y="2000250"/>
            <a:ext cx="1866900" cy="2019300"/>
          </a:xfrm>
          <a:prstGeom xmlns:a="http://schemas.openxmlformats.org/drawingml/2006/main" prst="roundRect">
            <a:avLst>
              <a:gd name="adj" fmla="val 6122"/>
            </a:avLst>
          </a:prstGeom>
          <a:solidFill xmlns:a="http://schemas.openxmlformats.org/drawingml/2006/main">
            <a:srgbClr val="EEF4FA"/>
          </a:solidFill>
          <a:ln xmlns:a="http://schemas.openxmlformats.org/drawingml/2006/main" w="9525">
            <a:solidFill>
              <a:srgbClr val="D9E3EE"/>
            </a:solidFill>
            <a:prstDash val="solid"/>
          </a:ln>
        </p:spPr>
      </p:sp>
      <p:sp>
        <p:nvSpPr>
          <p:cNvPr id="35" name="">
            <a:extLst xmlns:a="http://schemas.openxmlformats.org/drawingml/2006/main">
              <a:ext uri="{FF2B5EF4-FFF2-40B4-BE49-F238E27FC236}">
                <a16:creationId xmlns:a16="http://schemas.microsoft.com/office/drawing/2014/main" id="{2B14E1B5-70E7-4E96-AF3A-EE0C45FCC78D}"/>
              </a:ext>
            </a:extLst>
          </p:cNvPr>
          <p:cNvSpPr>
            <a:spLocks xmlns:a="http://schemas.openxmlformats.org/drawingml/2006/main" noGrp="1"/>
          </p:cNvSpPr>
          <p:nvPr/>
        </p:nvSpPr>
        <p:spPr>
          <a:xfrm xmlns:a="http://schemas.openxmlformats.org/drawingml/2006/main">
            <a:off x="9486900" y="2238375"/>
            <a:ext cx="1638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169B62"/>
                </a:solidFill>
              </a:defRPr>
            </a:pPr>
            <a:r>
              <a:rPr sz="975" b="1">
                <a:solidFill>
                  <a:srgbClr val="169B62"/>
                </a:solidFill>
              </a:rPr>
              <a:t>1,200 REMOVED</a:t>
            </a:r>
          </a:p>
        </p:txBody>
      </p:sp>
      <p:sp>
        <p:nvSpPr>
          <p:cNvPr id="36" name="">
            <a:extLst xmlns:a="http://schemas.openxmlformats.org/drawingml/2006/main">
              <a:ext uri="{FF2B5EF4-FFF2-40B4-BE49-F238E27FC236}">
                <a16:creationId xmlns:a16="http://schemas.microsoft.com/office/drawing/2014/main" id="{79EAC580-AACF-42BB-A642-D19100E817F2}"/>
              </a:ext>
            </a:extLst>
          </p:cNvPr>
          <p:cNvSpPr>
            <a:spLocks xmlns:a="http://schemas.openxmlformats.org/drawingml/2006/main" noGrp="1"/>
          </p:cNvSpPr>
          <p:nvPr/>
        </p:nvSpPr>
        <p:spPr>
          <a:xfrm xmlns:a="http://schemas.openxmlformats.org/drawingml/2006/main">
            <a:off x="9486900" y="2657475"/>
            <a:ext cx="16383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225" b="1">
                <a:solidFill>
                  <a:srgbClr val="169B62"/>
                </a:solidFill>
              </a:defRPr>
            </a:pPr>
            <a:r>
              <a:rPr sz="3225" b="1">
                <a:solidFill>
                  <a:srgbClr val="169B62"/>
                </a:solidFill>
              </a:rPr>
              <a:t>4.78</a:t>
            </a:r>
          </a:p>
        </p:txBody>
      </p:sp>
      <p:sp>
        <p:nvSpPr>
          <p:cNvPr id="37" name="">
            <a:extLst xmlns:a="http://schemas.openxmlformats.org/drawingml/2006/main">
              <a:ext uri="{FF2B5EF4-FFF2-40B4-BE49-F238E27FC236}">
                <a16:creationId xmlns:a16="http://schemas.microsoft.com/office/drawing/2014/main" id="{6AE7D0FA-A856-45B0-8499-9D258214DF45}"/>
              </a:ext>
            </a:extLst>
          </p:cNvPr>
          <p:cNvSpPr>
            <a:spLocks xmlns:a="http://schemas.openxmlformats.org/drawingml/2006/main" noGrp="1"/>
          </p:cNvSpPr>
          <p:nvPr/>
        </p:nvSpPr>
        <p:spPr>
          <a:xfrm xmlns:a="http://schemas.openxmlformats.org/drawingml/2006/main">
            <a:off x="9486900" y="3286125"/>
            <a:ext cx="16383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825" b="1">
                <a:solidFill>
                  <a:srgbClr val="5B6677"/>
                </a:solidFill>
              </a:defRPr>
            </a:pPr>
            <a:r>
              <a:rPr sz="825" b="1">
                <a:solidFill>
                  <a:srgbClr val="5B6677"/>
                </a:solidFill>
              </a:rPr>
              <a:t>PROJECTED RATING</a:t>
            </a:r>
          </a:p>
        </p:txBody>
      </p:sp>
      <p:sp>
        <p:nvSpPr>
          <p:cNvPr id="38" name="">
            <a:extLst xmlns:a="http://schemas.openxmlformats.org/drawingml/2006/main">
              <a:ext uri="{FF2B5EF4-FFF2-40B4-BE49-F238E27FC236}">
                <a16:creationId xmlns:a16="http://schemas.microsoft.com/office/drawing/2014/main" id="{C263204E-DAF2-406D-8A88-784BEB0F8CE5}"/>
              </a:ext>
            </a:extLst>
          </p:cNvPr>
          <p:cNvSpPr>
            <a:spLocks xmlns:a="http://schemas.openxmlformats.org/drawingml/2006/main" noGrp="1"/>
          </p:cNvSpPr>
          <p:nvPr/>
        </p:nvSpPr>
        <p:spPr>
          <a:xfrm xmlns:a="http://schemas.openxmlformats.org/drawingml/2006/main">
            <a:off x="9486900" y="3619500"/>
            <a:ext cx="16383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1">
                <a:solidFill>
                  <a:srgbClr val="071B33"/>
                </a:solidFill>
              </a:defRPr>
            </a:pPr>
            <a:r>
              <a:rPr sz="1125" b="1">
                <a:solidFill>
                  <a:srgbClr val="071B33"/>
                </a:solidFill>
              </a:rPr>
              <a:t>Near elite</a:t>
            </a:r>
          </a:p>
        </p:txBody>
      </p:sp>
      <p:sp>
        <p:nvSpPr>
          <p:cNvPr id="39" name="">
            <a:extLst xmlns:a="http://schemas.openxmlformats.org/drawingml/2006/main">
              <a:ext uri="{FF2B5EF4-FFF2-40B4-BE49-F238E27FC236}">
                <a16:creationId xmlns:a16="http://schemas.microsoft.com/office/drawing/2014/main" id="{4F036D79-007C-414C-BA6F-96B2A01D27AC}"/>
              </a:ext>
            </a:extLst>
          </p:cNvPr>
          <p:cNvSpPr>
            <a:spLocks xmlns:a="http://schemas.openxmlformats.org/drawingml/2006/main" noGrp="1"/>
          </p:cNvSpPr>
          <p:nvPr/>
        </p:nvSpPr>
        <p:spPr>
          <a:xfrm xmlns:a="http://schemas.openxmlformats.org/drawingml/2006/main">
            <a:off x="685800" y="4524375"/>
            <a:ext cx="10820400" cy="1076325"/>
          </a:xfrm>
          <a:prstGeom xmlns:a="http://schemas.openxmlformats.org/drawingml/2006/main" prst="roundRect">
            <a:avLst>
              <a:gd name="adj" fmla="val 10619"/>
            </a:avLst>
          </a:prstGeom>
          <a:solidFill xmlns:a="http://schemas.openxmlformats.org/drawingml/2006/main">
            <a:srgbClr val="071B33"/>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A6CA1D80-AE05-45BE-AEE6-A5D4241A2D18}"/>
              </a:ext>
            </a:extLst>
          </p:cNvPr>
          <p:cNvSpPr>
            <a:spLocks xmlns:a="http://schemas.openxmlformats.org/drawingml/2006/main" noGrp="1"/>
          </p:cNvSpPr>
          <p:nvPr/>
        </p:nvSpPr>
        <p:spPr>
          <a:xfrm xmlns:a="http://schemas.openxmlformats.org/drawingml/2006/main">
            <a:off x="952500" y="4772025"/>
            <a:ext cx="10287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175" b="1">
                <a:solidFill>
                  <a:srgbClr val="FFFFFF"/>
                </a:solidFill>
              </a:defRPr>
            </a:pPr>
            <a:r>
              <a:rPr sz="2175" b="1">
                <a:solidFill>
                  <a:srgbClr val="FFFFFF"/>
                </a:solidFill>
              </a:rPr>
              <a:t>Speed to 4.8 is a budget decision.</a:t>
            </a:r>
          </a:p>
        </p:txBody>
      </p:sp>
      <p:sp>
        <p:nvSpPr>
          <p:cNvPr id="41" name="">
            <a:extLst xmlns:a="http://schemas.openxmlformats.org/drawingml/2006/main">
              <a:ext uri="{FF2B5EF4-FFF2-40B4-BE49-F238E27FC236}">
                <a16:creationId xmlns:a16="http://schemas.microsoft.com/office/drawing/2014/main" id="{E98E3159-287E-4BB0-9AEB-E6359CC910B0}"/>
              </a:ext>
            </a:extLst>
          </p:cNvPr>
          <p:cNvSpPr>
            <a:spLocks xmlns:a="http://schemas.openxmlformats.org/drawingml/2006/main" noGrp="1"/>
          </p:cNvSpPr>
          <p:nvPr/>
        </p:nvSpPr>
        <p:spPr>
          <a:xfrm xmlns:a="http://schemas.openxmlformats.org/drawingml/2006/main">
            <a:off x="952500" y="5219700"/>
            <a:ext cx="10287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0">
                <a:solidFill>
                  <a:srgbClr val="C9D9EA"/>
                </a:solidFill>
              </a:defRPr>
            </a:pPr>
            <a:r>
              <a:rPr sz="1425" b="0">
                <a:solidFill>
                  <a:srgbClr val="C9D9EA"/>
                </a:solidFill>
              </a:rPr>
              <a:t>How quickly Peoria Ford wants out of the negative determines the removal volume it funds.</a:t>
            </a:r>
          </a:p>
        </p:txBody>
      </p:sp>
      <p:sp>
        <p:nvSpPr>
          <p:cNvPr id="42" name="">
            <a:extLst xmlns:a="http://schemas.openxmlformats.org/drawingml/2006/main">
              <a:ext uri="{FF2B5EF4-FFF2-40B4-BE49-F238E27FC236}">
                <a16:creationId xmlns:a16="http://schemas.microsoft.com/office/drawing/2014/main" id="{E284AA1F-10F5-42A6-8860-6DAEDA29AB0B}"/>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1CF232EB-1F8E-4E60-BE1A-F71F0C260830}"/>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92" name=""/>
          <p:cNvPicPr>
            <a:picLocks xmlns:a="http://schemas.openxmlformats.org/drawingml/2006/main" noChangeAspect="1"/>
          </p:cNvPicPr>
          <p:nvPr/>
        </p:nvPicPr>
        <p:blipFill>
          <a:blip xmlns:r="http://schemas.openxmlformats.org/officeDocument/2006/relationships" xmlns:a="http://schemas.openxmlformats.org/drawingml/2006/main" r:embed="R4de9a9060176412e"/>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45" name="">
            <a:extLst xmlns:a="http://schemas.openxmlformats.org/drawingml/2006/main">
              <a:ext uri="{FF2B5EF4-FFF2-40B4-BE49-F238E27FC236}">
                <a16:creationId xmlns:a16="http://schemas.microsoft.com/office/drawing/2014/main" id="{3014C1C5-D47E-4B12-BEAB-7C52CF342A3A}"/>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46" name="">
            <a:extLst xmlns:a="http://schemas.openxmlformats.org/drawingml/2006/main">
              <a:ext uri="{FF2B5EF4-FFF2-40B4-BE49-F238E27FC236}">
                <a16:creationId xmlns:a16="http://schemas.microsoft.com/office/drawing/2014/main" id="{E7AAD69A-CB4A-4F56-998C-C93A8818C6E8}"/>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47" name="">
            <a:extLst xmlns:a="http://schemas.openxmlformats.org/drawingml/2006/main">
              <a:ext uri="{FF2B5EF4-FFF2-40B4-BE49-F238E27FC236}">
                <a16:creationId xmlns:a16="http://schemas.microsoft.com/office/drawing/2014/main" id="{B343D8BD-9756-43DA-BCA2-7ED40390ED5D}"/>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96" name=""/>
          <p:cNvPicPr>
            <a:picLocks xmlns:a="http://schemas.openxmlformats.org/drawingml/2006/main" noChangeAspect="1"/>
          </p:cNvPicPr>
          <p:nvPr/>
        </p:nvPicPr>
        <p:blipFill>
          <a:blip xmlns:r="http://schemas.openxmlformats.org/officeDocument/2006/relationships" xmlns:a="http://schemas.openxmlformats.org/drawingml/2006/main" r:embed="R42038f952dad473f"/>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1230154553"/>
      </p:ext>
    </p:extLst>
  </p:cSld>
</p:sld>
</file>

<file path=ppt/slides/slide15.xml><?xml version="1.0" encoding="utf-8"?>
<p:sld xmlns:p="http://schemas.openxmlformats.org/presentationml/2006/main">
  <p:cSld>
    <p:bg>
      <p:bgPr>
        <a:solidFill xmlns:a="http://schemas.openxmlformats.org/drawingml/2006/main">
          <a:srgbClr val="F7FAFD"/>
        </a:solidFill>
      </p:bgPr>
    </p:bg>
    <p:spTree>
      <p:nvGrpSpPr>
        <p:cNvPr id="1" name=""/>
        <p:cNvGrpSpPr/>
        <p:nvPr/>
      </p:nvGrpSpPr>
      <p:grpSpPr>
        <a:xfrm xmlns:a="http://schemas.openxmlformats.org/drawingml/2006/main"/>
      </p:grpSpPr>
      <p:sp>
        <p:nvSpPr>
          <p:cNvPr id="55" name="">
            <a:extLst xmlns:a="http://schemas.openxmlformats.org/drawingml/2006/main">
              <a:ext uri="{FF2B5EF4-FFF2-40B4-BE49-F238E27FC236}">
                <a16:creationId xmlns:a16="http://schemas.microsoft.com/office/drawing/2014/main" id="{82684F1C-3F6E-482E-BCE3-E56BBD338B40}"/>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0470E2C-8B48-48B4-AFF2-722664AB3855}"/>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57" name=""/>
          <p:cNvPicPr>
            <a:picLocks xmlns:a="http://schemas.openxmlformats.org/drawingml/2006/main" noChangeAspect="1"/>
          </p:cNvPicPr>
          <p:nvPr/>
        </p:nvPicPr>
        <p:blipFill>
          <a:blip xmlns:r="http://schemas.openxmlformats.org/officeDocument/2006/relationships" xmlns:a="http://schemas.openxmlformats.org/drawingml/2006/main" r:embed="Rf2155f6e85914a22"/>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58" name=""/>
          <p:cNvPicPr>
            <a:picLocks xmlns:a="http://schemas.openxmlformats.org/drawingml/2006/main" noChangeAspect="1"/>
          </p:cNvPicPr>
          <p:nvPr/>
        </p:nvPicPr>
        <p:blipFill>
          <a:blip xmlns:r="http://schemas.openxmlformats.org/officeDocument/2006/relationships" xmlns:a="http://schemas.openxmlformats.org/drawingml/2006/main" r:embed="R9c411556eb214ee3"/>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0AC8BEB3-98C7-42C9-A5FD-9189B39F03C3}"/>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D439B039-B068-4EA3-BF22-7048382CB5D0}"/>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1★ REMOVAL PROGRESSION</a:t>
            </a:r>
          </a:p>
        </p:txBody>
      </p:sp>
      <p:sp>
        <p:nvSpPr>
          <p:cNvPr id="7" name="">
            <a:extLst xmlns:a="http://schemas.openxmlformats.org/drawingml/2006/main">
              <a:ext uri="{FF2B5EF4-FFF2-40B4-BE49-F238E27FC236}">
                <a16:creationId xmlns:a16="http://schemas.microsoft.com/office/drawing/2014/main" id="{121BBA35-7B6A-4305-8285-A583FDE74B18}"/>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Every block compounds the rating recovery.</a:t>
            </a:r>
          </a:p>
        </p:txBody>
      </p:sp>
      <p:sp>
        <p:nvSpPr>
          <p:cNvPr id="8" name="">
            <a:extLst xmlns:a="http://schemas.openxmlformats.org/drawingml/2006/main">
              <a:ext uri="{FF2B5EF4-FFF2-40B4-BE49-F238E27FC236}">
                <a16:creationId xmlns:a16="http://schemas.microsoft.com/office/drawing/2014/main" id="{A4BAD211-515F-4D2B-A5BF-B3936C6090B9}"/>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69FCFFB9-88F8-4CB8-A2B8-B97B4BEF4B73}"/>
              </a:ext>
            </a:extLst>
          </p:cNvPr>
          <p:cNvSpPr>
            <a:spLocks xmlns:a="http://schemas.openxmlformats.org/drawingml/2006/main" noGrp="1"/>
          </p:cNvSpPr>
          <p:nvPr/>
        </p:nvSpPr>
        <p:spPr>
          <a:xfrm xmlns:a="http://schemas.openxmlformats.org/drawingml/2006/main">
            <a:off x="914400" y="5046085"/>
            <a:ext cx="100965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6483375D-B12A-4E9E-8DB4-2E924EBB4CC2}"/>
              </a:ext>
            </a:extLst>
          </p:cNvPr>
          <p:cNvSpPr>
            <a:spLocks xmlns:a="http://schemas.openxmlformats.org/drawingml/2006/main" noGrp="1"/>
          </p:cNvSpPr>
          <p:nvPr/>
        </p:nvSpPr>
        <p:spPr>
          <a:xfrm xmlns:a="http://schemas.openxmlformats.org/drawingml/2006/main">
            <a:off x="476250" y="4941310"/>
            <a:ext cx="3619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5B6677"/>
                </a:solidFill>
              </a:defRPr>
            </a:pPr>
            <a:r>
              <a:rPr sz="900" b="1">
                <a:solidFill>
                  <a:srgbClr val="5B6677"/>
                </a:solidFill>
              </a:rPr>
              <a:t>3.8</a:t>
            </a:r>
          </a:p>
        </p:txBody>
      </p:sp>
      <p:sp>
        <p:nvSpPr>
          <p:cNvPr id="11" name="">
            <a:extLst xmlns:a="http://schemas.openxmlformats.org/drawingml/2006/main">
              <a:ext uri="{FF2B5EF4-FFF2-40B4-BE49-F238E27FC236}">
                <a16:creationId xmlns:a16="http://schemas.microsoft.com/office/drawing/2014/main" id="{DA9077D1-2E0C-405D-A66C-C5E2616D3D4D}"/>
              </a:ext>
            </a:extLst>
          </p:cNvPr>
          <p:cNvSpPr>
            <a:spLocks xmlns:a="http://schemas.openxmlformats.org/drawingml/2006/main" noGrp="1"/>
          </p:cNvSpPr>
          <p:nvPr/>
        </p:nvSpPr>
        <p:spPr>
          <a:xfrm xmlns:a="http://schemas.openxmlformats.org/drawingml/2006/main">
            <a:off x="914400" y="4465926"/>
            <a:ext cx="100965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0AA19299-0C02-450C-9846-4F65ACB1B5FD}"/>
              </a:ext>
            </a:extLst>
          </p:cNvPr>
          <p:cNvSpPr>
            <a:spLocks xmlns:a="http://schemas.openxmlformats.org/drawingml/2006/main" noGrp="1"/>
          </p:cNvSpPr>
          <p:nvPr/>
        </p:nvSpPr>
        <p:spPr>
          <a:xfrm xmlns:a="http://schemas.openxmlformats.org/drawingml/2006/main">
            <a:off x="476250" y="4361151"/>
            <a:ext cx="3619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5B6677"/>
                </a:solidFill>
              </a:defRPr>
            </a:pPr>
            <a:r>
              <a:rPr sz="900" b="1">
                <a:solidFill>
                  <a:srgbClr val="5B6677"/>
                </a:solidFill>
              </a:rPr>
              <a:t>4.0</a:t>
            </a:r>
          </a:p>
        </p:txBody>
      </p:sp>
      <p:sp>
        <p:nvSpPr>
          <p:cNvPr id="13" name="">
            <a:extLst xmlns:a="http://schemas.openxmlformats.org/drawingml/2006/main">
              <a:ext uri="{FF2B5EF4-FFF2-40B4-BE49-F238E27FC236}">
                <a16:creationId xmlns:a16="http://schemas.microsoft.com/office/drawing/2014/main" id="{CBA245F1-83DB-4313-8C2A-E722E1F176AB}"/>
              </a:ext>
            </a:extLst>
          </p:cNvPr>
          <p:cNvSpPr>
            <a:spLocks xmlns:a="http://schemas.openxmlformats.org/drawingml/2006/main" noGrp="1"/>
          </p:cNvSpPr>
          <p:nvPr/>
        </p:nvSpPr>
        <p:spPr>
          <a:xfrm xmlns:a="http://schemas.openxmlformats.org/drawingml/2006/main">
            <a:off x="914400" y="3885767"/>
            <a:ext cx="100965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E8043CE0-27A7-4497-ADC5-9FF7A09570EE}"/>
              </a:ext>
            </a:extLst>
          </p:cNvPr>
          <p:cNvSpPr>
            <a:spLocks xmlns:a="http://schemas.openxmlformats.org/drawingml/2006/main" noGrp="1"/>
          </p:cNvSpPr>
          <p:nvPr/>
        </p:nvSpPr>
        <p:spPr>
          <a:xfrm xmlns:a="http://schemas.openxmlformats.org/drawingml/2006/main">
            <a:off x="476250" y="3780992"/>
            <a:ext cx="3619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5B6677"/>
                </a:solidFill>
              </a:defRPr>
            </a:pPr>
            <a:r>
              <a:rPr sz="900" b="1">
                <a:solidFill>
                  <a:srgbClr val="5B6677"/>
                </a:solidFill>
              </a:rPr>
              <a:t>4.2</a:t>
            </a:r>
          </a:p>
        </p:txBody>
      </p:sp>
      <p:sp>
        <p:nvSpPr>
          <p:cNvPr id="15" name="">
            <a:extLst xmlns:a="http://schemas.openxmlformats.org/drawingml/2006/main">
              <a:ext uri="{FF2B5EF4-FFF2-40B4-BE49-F238E27FC236}">
                <a16:creationId xmlns:a16="http://schemas.microsoft.com/office/drawing/2014/main" id="{2F05FD22-763A-45B8-8474-572F6C324060}"/>
              </a:ext>
            </a:extLst>
          </p:cNvPr>
          <p:cNvSpPr>
            <a:spLocks xmlns:a="http://schemas.openxmlformats.org/drawingml/2006/main" noGrp="1"/>
          </p:cNvSpPr>
          <p:nvPr/>
        </p:nvSpPr>
        <p:spPr>
          <a:xfrm xmlns:a="http://schemas.openxmlformats.org/drawingml/2006/main">
            <a:off x="914400" y="3305608"/>
            <a:ext cx="100965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81EF2700-6D84-4A2C-93B8-EC9651099B6B}"/>
              </a:ext>
            </a:extLst>
          </p:cNvPr>
          <p:cNvSpPr>
            <a:spLocks xmlns:a="http://schemas.openxmlformats.org/drawingml/2006/main" noGrp="1"/>
          </p:cNvSpPr>
          <p:nvPr/>
        </p:nvSpPr>
        <p:spPr>
          <a:xfrm xmlns:a="http://schemas.openxmlformats.org/drawingml/2006/main">
            <a:off x="476250" y="3200833"/>
            <a:ext cx="3619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5B6677"/>
                </a:solidFill>
              </a:defRPr>
            </a:pPr>
            <a:r>
              <a:rPr sz="900" b="1">
                <a:solidFill>
                  <a:srgbClr val="5B6677"/>
                </a:solidFill>
              </a:rPr>
              <a:t>4.4</a:t>
            </a:r>
          </a:p>
        </p:txBody>
      </p:sp>
      <p:sp>
        <p:nvSpPr>
          <p:cNvPr id="17" name="">
            <a:extLst xmlns:a="http://schemas.openxmlformats.org/drawingml/2006/main">
              <a:ext uri="{FF2B5EF4-FFF2-40B4-BE49-F238E27FC236}">
                <a16:creationId xmlns:a16="http://schemas.microsoft.com/office/drawing/2014/main" id="{C2BD37B3-451F-41BE-8AC5-27EA246E586C}"/>
              </a:ext>
            </a:extLst>
          </p:cNvPr>
          <p:cNvSpPr>
            <a:spLocks xmlns:a="http://schemas.openxmlformats.org/drawingml/2006/main" noGrp="1"/>
          </p:cNvSpPr>
          <p:nvPr/>
        </p:nvSpPr>
        <p:spPr>
          <a:xfrm xmlns:a="http://schemas.openxmlformats.org/drawingml/2006/main">
            <a:off x="914400" y="2725449"/>
            <a:ext cx="100965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C01169D6-A4B9-4250-90BD-BD32C53D70A5}"/>
              </a:ext>
            </a:extLst>
          </p:cNvPr>
          <p:cNvSpPr>
            <a:spLocks xmlns:a="http://schemas.openxmlformats.org/drawingml/2006/main" noGrp="1"/>
          </p:cNvSpPr>
          <p:nvPr/>
        </p:nvSpPr>
        <p:spPr>
          <a:xfrm xmlns:a="http://schemas.openxmlformats.org/drawingml/2006/main">
            <a:off x="476250" y="2620674"/>
            <a:ext cx="3619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5B6677"/>
                </a:solidFill>
              </a:defRPr>
            </a:pPr>
            <a:r>
              <a:rPr sz="900" b="1">
                <a:solidFill>
                  <a:srgbClr val="5B6677"/>
                </a:solidFill>
              </a:rPr>
              <a:t>4.6</a:t>
            </a:r>
          </a:p>
        </p:txBody>
      </p:sp>
      <p:sp>
        <p:nvSpPr>
          <p:cNvPr id="19" name="">
            <a:extLst xmlns:a="http://schemas.openxmlformats.org/drawingml/2006/main">
              <a:ext uri="{FF2B5EF4-FFF2-40B4-BE49-F238E27FC236}">
                <a16:creationId xmlns:a16="http://schemas.microsoft.com/office/drawing/2014/main" id="{2B18ADD5-6C2A-4586-B1B1-99D34966ACF1}"/>
              </a:ext>
            </a:extLst>
          </p:cNvPr>
          <p:cNvSpPr>
            <a:spLocks xmlns:a="http://schemas.openxmlformats.org/drawingml/2006/main" noGrp="1"/>
          </p:cNvSpPr>
          <p:nvPr/>
        </p:nvSpPr>
        <p:spPr>
          <a:xfrm xmlns:a="http://schemas.openxmlformats.org/drawingml/2006/main">
            <a:off x="914400" y="2145290"/>
            <a:ext cx="10096500" cy="9525"/>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0C14B5A6-D050-4619-8404-8FF54F4FC5C6}"/>
              </a:ext>
            </a:extLst>
          </p:cNvPr>
          <p:cNvSpPr>
            <a:spLocks xmlns:a="http://schemas.openxmlformats.org/drawingml/2006/main" noGrp="1"/>
          </p:cNvSpPr>
          <p:nvPr/>
        </p:nvSpPr>
        <p:spPr>
          <a:xfrm xmlns:a="http://schemas.openxmlformats.org/drawingml/2006/main">
            <a:off x="476250" y="2040515"/>
            <a:ext cx="3619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00" b="1">
                <a:solidFill>
                  <a:srgbClr val="5B6677"/>
                </a:solidFill>
              </a:defRPr>
            </a:pPr>
            <a:r>
              <a:rPr sz="900" b="1">
                <a:solidFill>
                  <a:srgbClr val="5B6677"/>
                </a:solidFill>
              </a:rPr>
              <a:t>4.8</a:t>
            </a:r>
          </a:p>
        </p:txBody>
      </p:sp>
      <p:sp>
        <p:nvSpPr>
          <p:cNvPr id="21" name="">
            <a:extLst xmlns:a="http://schemas.openxmlformats.org/drawingml/2006/main">
              <a:ext uri="{FF2B5EF4-FFF2-40B4-BE49-F238E27FC236}">
                <a16:creationId xmlns:a16="http://schemas.microsoft.com/office/drawing/2014/main" id="{E1ACF4B8-0CBF-4124-9E23-476650BEA655}"/>
              </a:ext>
            </a:extLst>
          </p:cNvPr>
          <p:cNvSpPr>
            <a:spLocks xmlns:a="http://schemas.openxmlformats.org/drawingml/2006/main" noGrp="1"/>
          </p:cNvSpPr>
          <p:nvPr/>
        </p:nvSpPr>
        <p:spPr>
          <a:xfrm xmlns:a="http://schemas.openxmlformats.org/drawingml/2006/main" rot="-779851">
            <a:off x="914400" y="5017510"/>
            <a:ext cx="1676695"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928FAB9E-24AD-4D24-B3FE-900CB4D852E4}"/>
              </a:ext>
            </a:extLst>
          </p:cNvPr>
          <p:cNvSpPr>
            <a:spLocks xmlns:a="http://schemas.openxmlformats.org/drawingml/2006/main" noGrp="1"/>
          </p:cNvSpPr>
          <p:nvPr/>
        </p:nvSpPr>
        <p:spPr>
          <a:xfrm xmlns:a="http://schemas.openxmlformats.org/drawingml/2006/main" rot="-721678">
            <a:off x="2548138" y="4640407"/>
            <a:ext cx="835205"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7D61F792-0FB3-451B-84A5-9FD93B43D991}"/>
              </a:ext>
            </a:extLst>
          </p:cNvPr>
          <p:cNvSpPr>
            <a:spLocks xmlns:a="http://schemas.openxmlformats.org/drawingml/2006/main" noGrp="1"/>
          </p:cNvSpPr>
          <p:nvPr/>
        </p:nvSpPr>
        <p:spPr>
          <a:xfrm xmlns:a="http://schemas.openxmlformats.org/drawingml/2006/main" rot="-951557">
            <a:off x="3365007" y="4466359"/>
            <a:ext cx="849193"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473CA07D-BC5D-48E4-A4BB-D1F42A9E5690}"/>
              </a:ext>
            </a:extLst>
          </p:cNvPr>
          <p:cNvSpPr>
            <a:spLocks xmlns:a="http://schemas.openxmlformats.org/drawingml/2006/main" noGrp="1"/>
          </p:cNvSpPr>
          <p:nvPr/>
        </p:nvSpPr>
        <p:spPr>
          <a:xfrm xmlns:a="http://schemas.openxmlformats.org/drawingml/2006/main" rot="-837572">
            <a:off x="4181876" y="4234295"/>
            <a:ext cx="841728"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25" name="">
            <a:extLst xmlns:a="http://schemas.openxmlformats.org/drawingml/2006/main">
              <a:ext uri="{FF2B5EF4-FFF2-40B4-BE49-F238E27FC236}">
                <a16:creationId xmlns:a16="http://schemas.microsoft.com/office/drawing/2014/main" id="{E5D12265-9E5A-4B64-A815-FB7081B620A2}"/>
              </a:ext>
            </a:extLst>
          </p:cNvPr>
          <p:cNvSpPr>
            <a:spLocks xmlns:a="http://schemas.openxmlformats.org/drawingml/2006/main" noGrp="1"/>
          </p:cNvSpPr>
          <p:nvPr/>
        </p:nvSpPr>
        <p:spPr>
          <a:xfrm xmlns:a="http://schemas.openxmlformats.org/drawingml/2006/main" rot="-951557">
            <a:off x="4998745" y="4031240"/>
            <a:ext cx="849193"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21CE7613-28B8-4138-B7ED-1C9D8AFB1200}"/>
              </a:ext>
            </a:extLst>
          </p:cNvPr>
          <p:cNvSpPr>
            <a:spLocks xmlns:a="http://schemas.openxmlformats.org/drawingml/2006/main" noGrp="1"/>
          </p:cNvSpPr>
          <p:nvPr/>
        </p:nvSpPr>
        <p:spPr>
          <a:xfrm xmlns:a="http://schemas.openxmlformats.org/drawingml/2006/main" rot="-951557">
            <a:off x="5815614" y="3799176"/>
            <a:ext cx="849193"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49F20104-BE8B-4B16-BD72-429A0AC4ADD9}"/>
              </a:ext>
            </a:extLst>
          </p:cNvPr>
          <p:cNvSpPr>
            <a:spLocks xmlns:a="http://schemas.openxmlformats.org/drawingml/2006/main" noGrp="1"/>
          </p:cNvSpPr>
          <p:nvPr/>
        </p:nvSpPr>
        <p:spPr>
          <a:xfrm xmlns:a="http://schemas.openxmlformats.org/drawingml/2006/main" rot="-1063434">
            <a:off x="6632483" y="3567113"/>
            <a:ext cx="857574"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EF0A6120-0BB9-4035-813A-61AF2645E90F}"/>
              </a:ext>
            </a:extLst>
          </p:cNvPr>
          <p:cNvSpPr>
            <a:spLocks xmlns:a="http://schemas.openxmlformats.org/drawingml/2006/main" noGrp="1"/>
          </p:cNvSpPr>
          <p:nvPr/>
        </p:nvSpPr>
        <p:spPr>
          <a:xfrm xmlns:a="http://schemas.openxmlformats.org/drawingml/2006/main" rot="-1063434">
            <a:off x="7449351" y="3306041"/>
            <a:ext cx="857574"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18F86DD9-6083-4071-AB9E-39EA0BC52802}"/>
              </a:ext>
            </a:extLst>
          </p:cNvPr>
          <p:cNvSpPr>
            <a:spLocks xmlns:a="http://schemas.openxmlformats.org/drawingml/2006/main" noGrp="1"/>
          </p:cNvSpPr>
          <p:nvPr/>
        </p:nvSpPr>
        <p:spPr>
          <a:xfrm xmlns:a="http://schemas.openxmlformats.org/drawingml/2006/main" rot="-1063434">
            <a:off x="8266220" y="3044969"/>
            <a:ext cx="857574"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30" name="">
            <a:extLst xmlns:a="http://schemas.openxmlformats.org/drawingml/2006/main">
              <a:ext uri="{FF2B5EF4-FFF2-40B4-BE49-F238E27FC236}">
                <a16:creationId xmlns:a16="http://schemas.microsoft.com/office/drawing/2014/main" id="{E1361F99-8359-48D0-BE9F-F9B0288FE41E}"/>
              </a:ext>
            </a:extLst>
          </p:cNvPr>
          <p:cNvSpPr>
            <a:spLocks xmlns:a="http://schemas.openxmlformats.org/drawingml/2006/main" noGrp="1"/>
          </p:cNvSpPr>
          <p:nvPr/>
        </p:nvSpPr>
        <p:spPr>
          <a:xfrm xmlns:a="http://schemas.openxmlformats.org/drawingml/2006/main" rot="-1173032">
            <a:off x="9083089" y="2783898"/>
            <a:ext cx="866845"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8D01526C-842A-49AB-BDE9-B3878A17C61A}"/>
              </a:ext>
            </a:extLst>
          </p:cNvPr>
          <p:cNvSpPr>
            <a:spLocks xmlns:a="http://schemas.openxmlformats.org/drawingml/2006/main" noGrp="1"/>
          </p:cNvSpPr>
          <p:nvPr/>
        </p:nvSpPr>
        <p:spPr>
          <a:xfrm xmlns:a="http://schemas.openxmlformats.org/drawingml/2006/main" rot="-1280205">
            <a:off x="9899958" y="2493818"/>
            <a:ext cx="876979"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C7C1EB38-EEE9-45EC-9CE4-32885D8A3465}"/>
              </a:ext>
            </a:extLst>
          </p:cNvPr>
          <p:cNvSpPr>
            <a:spLocks xmlns:a="http://schemas.openxmlformats.org/drawingml/2006/main" noGrp="1"/>
          </p:cNvSpPr>
          <p:nvPr/>
        </p:nvSpPr>
        <p:spPr>
          <a:xfrm xmlns:a="http://schemas.openxmlformats.org/drawingml/2006/main" rot="-1291957">
            <a:off x="10716827" y="2174731"/>
            <a:ext cx="316136" cy="571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33" name="">
            <a:extLst xmlns:a="http://schemas.openxmlformats.org/drawingml/2006/main">
              <a:ext uri="{FF2B5EF4-FFF2-40B4-BE49-F238E27FC236}">
                <a16:creationId xmlns:a16="http://schemas.microsoft.com/office/drawing/2014/main" id="{0C3EAACA-0FE4-4ED8-8892-9A16DDC7DF17}"/>
              </a:ext>
            </a:extLst>
          </p:cNvPr>
          <p:cNvSpPr>
            <a:spLocks xmlns:a="http://schemas.openxmlformats.org/drawingml/2006/main" noGrp="1"/>
          </p:cNvSpPr>
          <p:nvPr/>
        </p:nvSpPr>
        <p:spPr>
          <a:xfrm xmlns:a="http://schemas.openxmlformats.org/drawingml/2006/main">
            <a:off x="847725" y="4979410"/>
            <a:ext cx="133350" cy="1333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34" name="">
            <a:extLst xmlns:a="http://schemas.openxmlformats.org/drawingml/2006/main">
              <a:ext uri="{FF2B5EF4-FFF2-40B4-BE49-F238E27FC236}">
                <a16:creationId xmlns:a16="http://schemas.microsoft.com/office/drawing/2014/main" id="{73F3D35C-DCE7-4DCB-969C-4B6B17F1985D}"/>
              </a:ext>
            </a:extLst>
          </p:cNvPr>
          <p:cNvSpPr>
            <a:spLocks xmlns:a="http://schemas.openxmlformats.org/drawingml/2006/main" noGrp="1"/>
          </p:cNvSpPr>
          <p:nvPr/>
        </p:nvSpPr>
        <p:spPr>
          <a:xfrm xmlns:a="http://schemas.openxmlformats.org/drawingml/2006/main">
            <a:off x="552450" y="5160385"/>
            <a:ext cx="72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a:solidFill>
                  <a:srgbClr val="071B33"/>
                </a:solidFill>
              </a:defRPr>
            </a:pPr>
            <a:r>
              <a:rPr sz="900" b="1">
                <a:solidFill>
                  <a:srgbClr val="071B33"/>
                </a:solidFill>
              </a:rPr>
              <a:t>0</a:t>
            </a:r>
          </a:p>
          <a:p xmlns:a="http://schemas.openxmlformats.org/drawingml/2006/main">
            <a:pPr algn="ctr">
              <a:defRPr sz="900" b="1">
                <a:solidFill>
                  <a:srgbClr val="071B33"/>
                </a:solidFill>
              </a:defRPr>
            </a:pPr>
            <a:r>
              <a:rPr sz="900" b="1">
                <a:solidFill>
                  <a:srgbClr val="071B33"/>
                </a:solidFill>
              </a:rPr>
              <a:t>3.80</a:t>
            </a:r>
          </a:p>
        </p:txBody>
      </p:sp>
      <p:sp>
        <p:nvSpPr>
          <p:cNvPr id="35" name="">
            <a:extLst xmlns:a="http://schemas.openxmlformats.org/drawingml/2006/main">
              <a:ext uri="{FF2B5EF4-FFF2-40B4-BE49-F238E27FC236}">
                <a16:creationId xmlns:a16="http://schemas.microsoft.com/office/drawing/2014/main" id="{784E61C8-DD75-4A8E-80A2-9FBCAA10B134}"/>
              </a:ext>
            </a:extLst>
          </p:cNvPr>
          <p:cNvSpPr>
            <a:spLocks xmlns:a="http://schemas.openxmlformats.org/drawingml/2006/main" noGrp="1"/>
          </p:cNvSpPr>
          <p:nvPr/>
        </p:nvSpPr>
        <p:spPr>
          <a:xfrm xmlns:a="http://schemas.openxmlformats.org/drawingml/2006/main">
            <a:off x="2481463" y="4602307"/>
            <a:ext cx="133350" cy="1333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0DE197E3-9175-4D60-8EAC-913B0022302F}"/>
              </a:ext>
            </a:extLst>
          </p:cNvPr>
          <p:cNvSpPr>
            <a:spLocks xmlns:a="http://schemas.openxmlformats.org/drawingml/2006/main" noGrp="1"/>
          </p:cNvSpPr>
          <p:nvPr/>
        </p:nvSpPr>
        <p:spPr>
          <a:xfrm xmlns:a="http://schemas.openxmlformats.org/drawingml/2006/main">
            <a:off x="2186188" y="4783282"/>
            <a:ext cx="72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a:solidFill>
                  <a:srgbClr val="071B33"/>
                </a:solidFill>
              </a:defRPr>
            </a:pPr>
            <a:r>
              <a:rPr sz="900" b="1">
                <a:solidFill>
                  <a:srgbClr val="071B33"/>
                </a:solidFill>
              </a:rPr>
              <a:t>200</a:t>
            </a:r>
          </a:p>
          <a:p xmlns:a="http://schemas.openxmlformats.org/drawingml/2006/main">
            <a:pPr algn="ctr">
              <a:defRPr sz="900" b="1">
                <a:solidFill>
                  <a:srgbClr val="071B33"/>
                </a:solidFill>
              </a:defRPr>
            </a:pPr>
            <a:r>
              <a:rPr sz="900" b="1">
                <a:solidFill>
                  <a:srgbClr val="071B33"/>
                </a:solidFill>
              </a:rPr>
              <a:t>3.93</a:t>
            </a:r>
          </a:p>
        </p:txBody>
      </p:sp>
      <p:sp>
        <p:nvSpPr>
          <p:cNvPr id="37" name="">
            <a:extLst xmlns:a="http://schemas.openxmlformats.org/drawingml/2006/main">
              <a:ext uri="{FF2B5EF4-FFF2-40B4-BE49-F238E27FC236}">
                <a16:creationId xmlns:a16="http://schemas.microsoft.com/office/drawing/2014/main" id="{C48BE40F-2814-4F76-86EB-E1011E1795A6}"/>
              </a:ext>
            </a:extLst>
          </p:cNvPr>
          <p:cNvSpPr>
            <a:spLocks xmlns:a="http://schemas.openxmlformats.org/drawingml/2006/main" noGrp="1"/>
          </p:cNvSpPr>
          <p:nvPr/>
        </p:nvSpPr>
        <p:spPr>
          <a:xfrm xmlns:a="http://schemas.openxmlformats.org/drawingml/2006/main">
            <a:off x="4932070" y="3993140"/>
            <a:ext cx="133350" cy="1333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38" name="">
            <a:extLst xmlns:a="http://schemas.openxmlformats.org/drawingml/2006/main">
              <a:ext uri="{FF2B5EF4-FFF2-40B4-BE49-F238E27FC236}">
                <a16:creationId xmlns:a16="http://schemas.microsoft.com/office/drawing/2014/main" id="{129DA642-5A81-4851-95B5-05E6595CF40B}"/>
              </a:ext>
            </a:extLst>
          </p:cNvPr>
          <p:cNvSpPr>
            <a:spLocks xmlns:a="http://schemas.openxmlformats.org/drawingml/2006/main" noGrp="1"/>
          </p:cNvSpPr>
          <p:nvPr/>
        </p:nvSpPr>
        <p:spPr>
          <a:xfrm xmlns:a="http://schemas.openxmlformats.org/drawingml/2006/main">
            <a:off x="4636795" y="4174115"/>
            <a:ext cx="72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a:solidFill>
                  <a:srgbClr val="071B33"/>
                </a:solidFill>
              </a:defRPr>
            </a:pPr>
            <a:r>
              <a:rPr sz="900" b="1">
                <a:solidFill>
                  <a:srgbClr val="071B33"/>
                </a:solidFill>
              </a:rPr>
              <a:t>500</a:t>
            </a:r>
          </a:p>
          <a:p xmlns:a="http://schemas.openxmlformats.org/drawingml/2006/main">
            <a:pPr algn="ctr">
              <a:defRPr sz="900" b="1">
                <a:solidFill>
                  <a:srgbClr val="071B33"/>
                </a:solidFill>
              </a:defRPr>
            </a:pPr>
            <a:r>
              <a:rPr sz="900" b="1">
                <a:solidFill>
                  <a:srgbClr val="071B33"/>
                </a:solidFill>
              </a:rPr>
              <a:t>4.14</a:t>
            </a:r>
          </a:p>
        </p:txBody>
      </p:sp>
      <p:sp>
        <p:nvSpPr>
          <p:cNvPr id="39" name="">
            <a:extLst xmlns:a="http://schemas.openxmlformats.org/drawingml/2006/main">
              <a:ext uri="{FF2B5EF4-FFF2-40B4-BE49-F238E27FC236}">
                <a16:creationId xmlns:a16="http://schemas.microsoft.com/office/drawing/2014/main" id="{83B33B93-DF0F-4D17-ADE9-C1CDD9A9FEC2}"/>
              </a:ext>
            </a:extLst>
          </p:cNvPr>
          <p:cNvSpPr>
            <a:spLocks xmlns:a="http://schemas.openxmlformats.org/drawingml/2006/main" noGrp="1"/>
          </p:cNvSpPr>
          <p:nvPr/>
        </p:nvSpPr>
        <p:spPr>
          <a:xfrm xmlns:a="http://schemas.openxmlformats.org/drawingml/2006/main">
            <a:off x="8199545" y="3006869"/>
            <a:ext cx="133350" cy="1333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AFC71580-FB93-421C-8E28-FA1DDEA9329B}"/>
              </a:ext>
            </a:extLst>
          </p:cNvPr>
          <p:cNvSpPr>
            <a:spLocks xmlns:a="http://schemas.openxmlformats.org/drawingml/2006/main" noGrp="1"/>
          </p:cNvSpPr>
          <p:nvPr/>
        </p:nvSpPr>
        <p:spPr>
          <a:xfrm xmlns:a="http://schemas.openxmlformats.org/drawingml/2006/main">
            <a:off x="7904270" y="3187844"/>
            <a:ext cx="72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a:solidFill>
                  <a:srgbClr val="071B33"/>
                </a:solidFill>
              </a:defRPr>
            </a:pPr>
            <a:r>
              <a:rPr sz="900" b="1">
                <a:solidFill>
                  <a:srgbClr val="071B33"/>
                </a:solidFill>
              </a:rPr>
              <a:t>900</a:t>
            </a:r>
          </a:p>
          <a:p xmlns:a="http://schemas.openxmlformats.org/drawingml/2006/main">
            <a:pPr algn="ctr">
              <a:defRPr sz="900" b="1">
                <a:solidFill>
                  <a:srgbClr val="071B33"/>
                </a:solidFill>
              </a:defRPr>
            </a:pPr>
            <a:r>
              <a:rPr sz="900" b="1">
                <a:solidFill>
                  <a:srgbClr val="071B33"/>
                </a:solidFill>
              </a:rPr>
              <a:t>4.48</a:t>
            </a:r>
          </a:p>
        </p:txBody>
      </p:sp>
      <p:sp>
        <p:nvSpPr>
          <p:cNvPr id="41" name="">
            <a:extLst xmlns:a="http://schemas.openxmlformats.org/drawingml/2006/main">
              <a:ext uri="{FF2B5EF4-FFF2-40B4-BE49-F238E27FC236}">
                <a16:creationId xmlns:a16="http://schemas.microsoft.com/office/drawing/2014/main" id="{AEC7EE6D-8DD2-45CB-8CE3-3627EAC3B1AE}"/>
              </a:ext>
            </a:extLst>
          </p:cNvPr>
          <p:cNvSpPr>
            <a:spLocks xmlns:a="http://schemas.openxmlformats.org/drawingml/2006/main" noGrp="1"/>
          </p:cNvSpPr>
          <p:nvPr/>
        </p:nvSpPr>
        <p:spPr>
          <a:xfrm xmlns:a="http://schemas.openxmlformats.org/drawingml/2006/main">
            <a:off x="9833283" y="2455718"/>
            <a:ext cx="133350" cy="1333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42" name="">
            <a:extLst xmlns:a="http://schemas.openxmlformats.org/drawingml/2006/main">
              <a:ext uri="{FF2B5EF4-FFF2-40B4-BE49-F238E27FC236}">
                <a16:creationId xmlns:a16="http://schemas.microsoft.com/office/drawing/2014/main" id="{4CFC9E0A-FEB8-4ECD-8610-85AAB50B0F40}"/>
              </a:ext>
            </a:extLst>
          </p:cNvPr>
          <p:cNvSpPr>
            <a:spLocks xmlns:a="http://schemas.openxmlformats.org/drawingml/2006/main" noGrp="1"/>
          </p:cNvSpPr>
          <p:nvPr/>
        </p:nvSpPr>
        <p:spPr>
          <a:xfrm xmlns:a="http://schemas.openxmlformats.org/drawingml/2006/main">
            <a:off x="9538008" y="2636693"/>
            <a:ext cx="72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a:solidFill>
                  <a:srgbClr val="071B33"/>
                </a:solidFill>
              </a:defRPr>
            </a:pPr>
            <a:r>
              <a:rPr sz="900" b="1">
                <a:solidFill>
                  <a:srgbClr val="071B33"/>
                </a:solidFill>
              </a:rPr>
              <a:t>1,100</a:t>
            </a:r>
          </a:p>
          <a:p xmlns:a="http://schemas.openxmlformats.org/drawingml/2006/main">
            <a:pPr algn="ctr">
              <a:defRPr sz="900" b="1">
                <a:solidFill>
                  <a:srgbClr val="071B33"/>
                </a:solidFill>
              </a:defRPr>
            </a:pPr>
            <a:r>
              <a:rPr sz="900" b="1">
                <a:solidFill>
                  <a:srgbClr val="071B33"/>
                </a:solidFill>
              </a:rPr>
              <a:t>4.67</a:t>
            </a:r>
          </a:p>
        </p:txBody>
      </p:sp>
      <p:sp>
        <p:nvSpPr>
          <p:cNvPr id="43" name="">
            <a:extLst xmlns:a="http://schemas.openxmlformats.org/drawingml/2006/main">
              <a:ext uri="{FF2B5EF4-FFF2-40B4-BE49-F238E27FC236}">
                <a16:creationId xmlns:a16="http://schemas.microsoft.com/office/drawing/2014/main" id="{260EFB51-AD47-4ACD-AE0C-B186497454C1}"/>
              </a:ext>
            </a:extLst>
          </p:cNvPr>
          <p:cNvSpPr>
            <a:spLocks xmlns:a="http://schemas.openxmlformats.org/drawingml/2006/main" noGrp="1"/>
          </p:cNvSpPr>
          <p:nvPr/>
        </p:nvSpPr>
        <p:spPr>
          <a:xfrm xmlns:a="http://schemas.openxmlformats.org/drawingml/2006/main">
            <a:off x="10650152" y="2136631"/>
            <a:ext cx="133350" cy="1333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5FB9CE9B-E378-467C-B0D7-B72274877E67}"/>
              </a:ext>
            </a:extLst>
          </p:cNvPr>
          <p:cNvSpPr>
            <a:spLocks xmlns:a="http://schemas.openxmlformats.org/drawingml/2006/main" noGrp="1"/>
          </p:cNvSpPr>
          <p:nvPr/>
        </p:nvSpPr>
        <p:spPr>
          <a:xfrm xmlns:a="http://schemas.openxmlformats.org/drawingml/2006/main">
            <a:off x="10354877" y="2317606"/>
            <a:ext cx="72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a:solidFill>
                  <a:srgbClr val="071B33"/>
                </a:solidFill>
              </a:defRPr>
            </a:pPr>
            <a:r>
              <a:rPr sz="900" b="1">
                <a:solidFill>
                  <a:srgbClr val="071B33"/>
                </a:solidFill>
              </a:rPr>
              <a:t>1,200</a:t>
            </a:r>
          </a:p>
          <a:p xmlns:a="http://schemas.openxmlformats.org/drawingml/2006/main">
            <a:pPr algn="ctr">
              <a:defRPr sz="900" b="1">
                <a:solidFill>
                  <a:srgbClr val="071B33"/>
                </a:solidFill>
              </a:defRPr>
            </a:pPr>
            <a:r>
              <a:rPr sz="900" b="1">
                <a:solidFill>
                  <a:srgbClr val="071B33"/>
                </a:solidFill>
              </a:rPr>
              <a:t>4.78</a:t>
            </a:r>
          </a:p>
        </p:txBody>
      </p:sp>
      <p:sp>
        <p:nvSpPr>
          <p:cNvPr id="45" name="">
            <a:extLst xmlns:a="http://schemas.openxmlformats.org/drawingml/2006/main">
              <a:ext uri="{FF2B5EF4-FFF2-40B4-BE49-F238E27FC236}">
                <a16:creationId xmlns:a16="http://schemas.microsoft.com/office/drawing/2014/main" id="{4C4222E9-BF76-464A-B36C-A6226CECB527}"/>
              </a:ext>
            </a:extLst>
          </p:cNvPr>
          <p:cNvSpPr>
            <a:spLocks xmlns:a="http://schemas.openxmlformats.org/drawingml/2006/main" noGrp="1"/>
          </p:cNvSpPr>
          <p:nvPr/>
        </p:nvSpPr>
        <p:spPr>
          <a:xfrm xmlns:a="http://schemas.openxmlformats.org/drawingml/2006/main">
            <a:off x="10944225" y="2020599"/>
            <a:ext cx="133350" cy="133350"/>
          </a:xfrm>
          <a:prstGeom xmlns:a="http://schemas.openxmlformats.org/drawingml/2006/main" prst="roundRect">
            <a:avLst>
              <a:gd name="adj" fmla="val 50000"/>
            </a:avLst>
          </a:prstGeom>
          <a:solidFill xmlns:a="http://schemas.openxmlformats.org/drawingml/2006/main">
            <a:srgbClr val="169B62"/>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C7A509A8-32E7-4F6C-9AA8-18EDCD5237B0}"/>
              </a:ext>
            </a:extLst>
          </p:cNvPr>
          <p:cNvSpPr>
            <a:spLocks xmlns:a="http://schemas.openxmlformats.org/drawingml/2006/main" noGrp="1"/>
          </p:cNvSpPr>
          <p:nvPr/>
        </p:nvSpPr>
        <p:spPr>
          <a:xfrm xmlns:a="http://schemas.openxmlformats.org/drawingml/2006/main">
            <a:off x="10648950" y="2201574"/>
            <a:ext cx="7239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a:solidFill>
                  <a:srgbClr val="169B62"/>
                </a:solidFill>
              </a:defRPr>
            </a:pPr>
            <a:r>
              <a:rPr sz="900" b="1">
                <a:solidFill>
                  <a:srgbClr val="169B62"/>
                </a:solidFill>
              </a:rPr>
              <a:t>1,236</a:t>
            </a:r>
          </a:p>
          <a:p xmlns:a="http://schemas.openxmlformats.org/drawingml/2006/main">
            <a:pPr algn="ctr">
              <a:defRPr sz="900" b="1">
                <a:solidFill>
                  <a:srgbClr val="169B62"/>
                </a:solidFill>
              </a:defRPr>
            </a:pPr>
            <a:r>
              <a:rPr sz="900" b="1">
                <a:solidFill>
                  <a:srgbClr val="169B62"/>
                </a:solidFill>
              </a:rPr>
              <a:t>4.82</a:t>
            </a:r>
          </a:p>
        </p:txBody>
      </p:sp>
      <p:sp>
        <p:nvSpPr>
          <p:cNvPr id="47" name="">
            <a:extLst xmlns:a="http://schemas.openxmlformats.org/drawingml/2006/main">
              <a:ext uri="{FF2B5EF4-FFF2-40B4-BE49-F238E27FC236}">
                <a16:creationId xmlns:a16="http://schemas.microsoft.com/office/drawing/2014/main" id="{05172099-7B21-47D9-806D-8863CE5449E9}"/>
              </a:ext>
            </a:extLst>
          </p:cNvPr>
          <p:cNvSpPr>
            <a:spLocks xmlns:a="http://schemas.openxmlformats.org/drawingml/2006/main" noGrp="1"/>
          </p:cNvSpPr>
          <p:nvPr/>
        </p:nvSpPr>
        <p:spPr>
          <a:xfrm xmlns:a="http://schemas.openxmlformats.org/drawingml/2006/main">
            <a:off x="4333875" y="5753100"/>
            <a:ext cx="3524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5B6677"/>
                </a:solidFill>
              </a:defRPr>
            </a:pPr>
            <a:r>
              <a:rPr sz="975" b="1">
                <a:solidFill>
                  <a:srgbClr val="5B6677"/>
                </a:solidFill>
              </a:rPr>
              <a:t>ONE-STAR REVIEWS REMOVED</a:t>
            </a:r>
          </a:p>
        </p:txBody>
      </p:sp>
      <p:sp>
        <p:nvSpPr>
          <p:cNvPr id="48" name="">
            <a:extLst xmlns:a="http://schemas.openxmlformats.org/drawingml/2006/main">
              <a:ext uri="{FF2B5EF4-FFF2-40B4-BE49-F238E27FC236}">
                <a16:creationId xmlns:a16="http://schemas.microsoft.com/office/drawing/2014/main" id="{D3E3EEDC-6426-4E13-B26A-E0C02BABBBE5}"/>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49" name="">
            <a:extLst xmlns:a="http://schemas.openxmlformats.org/drawingml/2006/main">
              <a:ext uri="{FF2B5EF4-FFF2-40B4-BE49-F238E27FC236}">
                <a16:creationId xmlns:a16="http://schemas.microsoft.com/office/drawing/2014/main" id="{21B5AACA-26BC-41AA-94B9-DECB85E8F653}"/>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104" name=""/>
          <p:cNvPicPr>
            <a:picLocks xmlns:a="http://schemas.openxmlformats.org/drawingml/2006/main" noChangeAspect="1"/>
          </p:cNvPicPr>
          <p:nvPr/>
        </p:nvPicPr>
        <p:blipFill>
          <a:blip xmlns:r="http://schemas.openxmlformats.org/officeDocument/2006/relationships" xmlns:a="http://schemas.openxmlformats.org/drawingml/2006/main" r:embed="R11228d70675040f5"/>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51" name="">
            <a:extLst xmlns:a="http://schemas.openxmlformats.org/drawingml/2006/main">
              <a:ext uri="{FF2B5EF4-FFF2-40B4-BE49-F238E27FC236}">
                <a16:creationId xmlns:a16="http://schemas.microsoft.com/office/drawing/2014/main" id="{F739A540-ECAD-4E0B-A8E1-4F966E890A86}"/>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52" name="">
            <a:extLst xmlns:a="http://schemas.openxmlformats.org/drawingml/2006/main">
              <a:ext uri="{FF2B5EF4-FFF2-40B4-BE49-F238E27FC236}">
                <a16:creationId xmlns:a16="http://schemas.microsoft.com/office/drawing/2014/main" id="{B163B71A-CAA4-4E14-BF20-AD2B9453B169}"/>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53" name="">
            <a:extLst xmlns:a="http://schemas.openxmlformats.org/drawingml/2006/main">
              <a:ext uri="{FF2B5EF4-FFF2-40B4-BE49-F238E27FC236}">
                <a16:creationId xmlns:a16="http://schemas.microsoft.com/office/drawing/2014/main" id="{F4625EE6-FE55-47B2-AE4D-3D62514B3F8A}"/>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108" name=""/>
          <p:cNvPicPr>
            <a:picLocks xmlns:a="http://schemas.openxmlformats.org/drawingml/2006/main" noChangeAspect="1"/>
          </p:cNvPicPr>
          <p:nvPr/>
        </p:nvPicPr>
        <p:blipFill>
          <a:blip xmlns:r="http://schemas.openxmlformats.org/officeDocument/2006/relationships" xmlns:a="http://schemas.openxmlformats.org/drawingml/2006/main" r:embed="R7c3beaeebc2e406f"/>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540984031"/>
      </p:ext>
    </p:extLst>
  </p:cSld>
</p:sld>
</file>

<file path=ppt/slides/slide1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4" name="">
            <a:extLst xmlns:a="http://schemas.openxmlformats.org/drawingml/2006/main">
              <a:ext uri="{FF2B5EF4-FFF2-40B4-BE49-F238E27FC236}">
                <a16:creationId xmlns:a16="http://schemas.microsoft.com/office/drawing/2014/main" id="{D5620D53-CFAB-49D0-83F1-C54FF5D72E30}"/>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C83EFE57-67B9-46CD-AF84-5F2DF8D3D1E7}"/>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56" name=""/>
          <p:cNvPicPr>
            <a:picLocks xmlns:a="http://schemas.openxmlformats.org/drawingml/2006/main" noChangeAspect="1"/>
          </p:cNvPicPr>
          <p:nvPr/>
        </p:nvPicPr>
        <p:blipFill>
          <a:blip xmlns:r="http://schemas.openxmlformats.org/officeDocument/2006/relationships" xmlns:a="http://schemas.openxmlformats.org/drawingml/2006/main" r:embed="Rf2d53517187541ea"/>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57" name=""/>
          <p:cNvPicPr>
            <a:picLocks xmlns:a="http://schemas.openxmlformats.org/drawingml/2006/main" noChangeAspect="1"/>
          </p:cNvPicPr>
          <p:nvPr/>
        </p:nvPicPr>
        <p:blipFill>
          <a:blip xmlns:r="http://schemas.openxmlformats.org/officeDocument/2006/relationships" xmlns:a="http://schemas.openxmlformats.org/drawingml/2006/main" r:embed="R33109994512b4494"/>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7356B907-9413-4697-B211-1832D2CAEDAF}"/>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173EA301-1030-4887-8CB3-2340B52F9FDD}"/>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RECURRING COMPLAINT THEMES</a:t>
            </a:r>
          </a:p>
        </p:txBody>
      </p:sp>
      <p:sp>
        <p:nvSpPr>
          <p:cNvPr id="7" name="">
            <a:extLst xmlns:a="http://schemas.openxmlformats.org/drawingml/2006/main">
              <a:ext uri="{FF2B5EF4-FFF2-40B4-BE49-F238E27FC236}">
                <a16:creationId xmlns:a16="http://schemas.microsoft.com/office/drawing/2014/main" id="{222F1A14-56BA-4FCE-BD6A-2E9D4D953CC7}"/>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The same wounds keep reopening.</a:t>
            </a:r>
          </a:p>
        </p:txBody>
      </p:sp>
      <p:sp>
        <p:nvSpPr>
          <p:cNvPr id="8" name="">
            <a:extLst xmlns:a="http://schemas.openxmlformats.org/drawingml/2006/main">
              <a:ext uri="{FF2B5EF4-FFF2-40B4-BE49-F238E27FC236}">
                <a16:creationId xmlns:a16="http://schemas.microsoft.com/office/drawing/2014/main" id="{14DAAC63-7FB4-4359-9A6E-F8A4662415B1}"/>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944FE288-4ABC-4EA7-90B9-6F0E27A05B06}"/>
              </a:ext>
            </a:extLst>
          </p:cNvPr>
          <p:cNvSpPr>
            <a:spLocks xmlns:a="http://schemas.openxmlformats.org/drawingml/2006/main" noGrp="1"/>
          </p:cNvSpPr>
          <p:nvPr/>
        </p:nvSpPr>
        <p:spPr>
          <a:xfrm xmlns:a="http://schemas.openxmlformats.org/drawingml/2006/main">
            <a:off x="685800" y="1685925"/>
            <a:ext cx="31432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a:solidFill>
                  <a:srgbClr val="071B33"/>
                </a:solidFill>
              </a:defRPr>
            </a:pPr>
            <a:r>
              <a:rPr sz="1200" b="1">
                <a:solidFill>
                  <a:srgbClr val="071B33"/>
                </a:solidFill>
              </a:rPr>
              <a:t>Poor treatment / pressure</a:t>
            </a:r>
          </a:p>
        </p:txBody>
      </p:sp>
      <p:sp>
        <p:nvSpPr>
          <p:cNvPr id="10" name="">
            <a:extLst xmlns:a="http://schemas.openxmlformats.org/drawingml/2006/main">
              <a:ext uri="{FF2B5EF4-FFF2-40B4-BE49-F238E27FC236}">
                <a16:creationId xmlns:a16="http://schemas.microsoft.com/office/drawing/2014/main" id="{B3D94128-F32A-4011-B6FA-F23B4287E765}"/>
              </a:ext>
            </a:extLst>
          </p:cNvPr>
          <p:cNvSpPr>
            <a:spLocks xmlns:a="http://schemas.openxmlformats.org/drawingml/2006/main" noGrp="1"/>
          </p:cNvSpPr>
          <p:nvPr/>
        </p:nvSpPr>
        <p:spPr>
          <a:xfrm xmlns:a="http://schemas.openxmlformats.org/drawingml/2006/main">
            <a:off x="4000500" y="1724025"/>
            <a:ext cx="5810250" cy="171450"/>
          </a:xfrm>
          <a:prstGeom xmlns:a="http://schemas.openxmlformats.org/drawingml/2006/main" prst="roundRect">
            <a:avLst>
              <a:gd name="adj" fmla="val 50000"/>
            </a:avLst>
          </a:prstGeom>
          <a:solidFill xmlns:a="http://schemas.openxmlformats.org/drawingml/2006/main">
            <a:srgbClr val="D9E3EE"/>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A4F897AC-5EDA-434C-806F-FE2DB69749BF}"/>
              </a:ext>
            </a:extLst>
          </p:cNvPr>
          <p:cNvSpPr>
            <a:spLocks xmlns:a="http://schemas.openxmlformats.org/drawingml/2006/main" noGrp="1"/>
          </p:cNvSpPr>
          <p:nvPr/>
        </p:nvSpPr>
        <p:spPr>
          <a:xfrm xmlns:a="http://schemas.openxmlformats.org/drawingml/2006/main">
            <a:off x="4000500" y="1724025"/>
            <a:ext cx="5403533" cy="171450"/>
          </a:xfrm>
          <a:prstGeom xmlns:a="http://schemas.openxmlformats.org/drawingml/2006/main" prst="roundRect">
            <a:avLst>
              <a:gd name="adj" fmla="val 50000"/>
            </a:avLst>
          </a:prstGeom>
          <a:solidFill xmlns:a="http://schemas.openxmlformats.org/drawingml/2006/main">
            <a:srgbClr val="C8323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376D453-CE45-4BD7-B2B4-3326BF1E568E}"/>
              </a:ext>
            </a:extLst>
          </p:cNvPr>
          <p:cNvSpPr>
            <a:spLocks xmlns:a="http://schemas.openxmlformats.org/drawingml/2006/main" noGrp="1"/>
          </p:cNvSpPr>
          <p:nvPr/>
        </p:nvSpPr>
        <p:spPr>
          <a:xfrm xmlns:a="http://schemas.openxmlformats.org/drawingml/2006/main">
            <a:off x="10001250" y="1676400"/>
            <a:ext cx="1381125"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200" b="1">
                <a:solidFill>
                  <a:srgbClr val="C8323A"/>
                </a:solidFill>
              </a:defRPr>
            </a:pPr>
            <a:r>
              <a:rPr sz="1200" b="1">
                <a:solidFill>
                  <a:srgbClr val="C8323A"/>
                </a:solidFill>
              </a:rPr>
              <a:t>550  |  37.2%</a:t>
            </a:r>
          </a:p>
        </p:txBody>
      </p:sp>
      <p:sp>
        <p:nvSpPr>
          <p:cNvPr id="13" name="">
            <a:extLst xmlns:a="http://schemas.openxmlformats.org/drawingml/2006/main">
              <a:ext uri="{FF2B5EF4-FFF2-40B4-BE49-F238E27FC236}">
                <a16:creationId xmlns:a16="http://schemas.microsoft.com/office/drawing/2014/main" id="{220D1D13-76B9-4A4A-BA08-E015FA101308}"/>
              </a:ext>
            </a:extLst>
          </p:cNvPr>
          <p:cNvSpPr>
            <a:spLocks xmlns:a="http://schemas.openxmlformats.org/drawingml/2006/main" noGrp="1"/>
          </p:cNvSpPr>
          <p:nvPr/>
        </p:nvSpPr>
        <p:spPr>
          <a:xfrm xmlns:a="http://schemas.openxmlformats.org/drawingml/2006/main">
            <a:off x="685800" y="2133600"/>
            <a:ext cx="31432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a:solidFill>
                  <a:srgbClr val="071B33"/>
                </a:solidFill>
              </a:defRPr>
            </a:pPr>
            <a:r>
              <a:rPr sz="1200" b="1">
                <a:solidFill>
                  <a:srgbClr val="071B33"/>
                </a:solidFill>
              </a:rPr>
              <a:t>Finance / contracts / warranties</a:t>
            </a:r>
          </a:p>
        </p:txBody>
      </p:sp>
      <p:sp>
        <p:nvSpPr>
          <p:cNvPr id="14" name="">
            <a:extLst xmlns:a="http://schemas.openxmlformats.org/drawingml/2006/main">
              <a:ext uri="{FF2B5EF4-FFF2-40B4-BE49-F238E27FC236}">
                <a16:creationId xmlns:a16="http://schemas.microsoft.com/office/drawing/2014/main" id="{7E9AF656-0184-4A00-ABA4-27E92640BE7A}"/>
              </a:ext>
            </a:extLst>
          </p:cNvPr>
          <p:cNvSpPr>
            <a:spLocks xmlns:a="http://schemas.openxmlformats.org/drawingml/2006/main" noGrp="1"/>
          </p:cNvSpPr>
          <p:nvPr/>
        </p:nvSpPr>
        <p:spPr>
          <a:xfrm xmlns:a="http://schemas.openxmlformats.org/drawingml/2006/main">
            <a:off x="4000500" y="2171700"/>
            <a:ext cx="5810250" cy="171450"/>
          </a:xfrm>
          <a:prstGeom xmlns:a="http://schemas.openxmlformats.org/drawingml/2006/main" prst="roundRect">
            <a:avLst>
              <a:gd name="adj" fmla="val 50000"/>
            </a:avLst>
          </a:prstGeom>
          <a:solidFill xmlns:a="http://schemas.openxmlformats.org/drawingml/2006/main">
            <a:srgbClr val="D9E3EE"/>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AE986578-761F-4036-A044-2F7AE2021FFC}"/>
              </a:ext>
            </a:extLst>
          </p:cNvPr>
          <p:cNvSpPr>
            <a:spLocks xmlns:a="http://schemas.openxmlformats.org/drawingml/2006/main" noGrp="1"/>
          </p:cNvSpPr>
          <p:nvPr/>
        </p:nvSpPr>
        <p:spPr>
          <a:xfrm xmlns:a="http://schemas.openxmlformats.org/drawingml/2006/main">
            <a:off x="4000500" y="2171700"/>
            <a:ext cx="5330904" cy="171450"/>
          </a:xfrm>
          <a:prstGeom xmlns:a="http://schemas.openxmlformats.org/drawingml/2006/main" prst="roundRect">
            <a:avLst>
              <a:gd name="adj" fmla="val 50000"/>
            </a:avLst>
          </a:prstGeom>
          <a:solidFill xmlns:a="http://schemas.openxmlformats.org/drawingml/2006/main">
            <a:srgbClr val="D6A84B"/>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A860AFC9-9A92-4991-9B21-C44B75DA7859}"/>
              </a:ext>
            </a:extLst>
          </p:cNvPr>
          <p:cNvSpPr>
            <a:spLocks xmlns:a="http://schemas.openxmlformats.org/drawingml/2006/main" noGrp="1"/>
          </p:cNvSpPr>
          <p:nvPr/>
        </p:nvSpPr>
        <p:spPr>
          <a:xfrm xmlns:a="http://schemas.openxmlformats.org/drawingml/2006/main">
            <a:off x="10001250" y="2124075"/>
            <a:ext cx="1381125"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200" b="1">
                <a:solidFill>
                  <a:srgbClr val="D6A84B"/>
                </a:solidFill>
              </a:defRPr>
            </a:pPr>
            <a:r>
              <a:rPr sz="1200" b="1">
                <a:solidFill>
                  <a:srgbClr val="D6A84B"/>
                </a:solidFill>
              </a:rPr>
              <a:t>542  |  36.7%</a:t>
            </a:r>
          </a:p>
        </p:txBody>
      </p:sp>
      <p:sp>
        <p:nvSpPr>
          <p:cNvPr id="17" name="">
            <a:extLst xmlns:a="http://schemas.openxmlformats.org/drawingml/2006/main">
              <a:ext uri="{FF2B5EF4-FFF2-40B4-BE49-F238E27FC236}">
                <a16:creationId xmlns:a16="http://schemas.microsoft.com/office/drawing/2014/main" id="{C84051D5-C6BA-4C61-9C58-A3DD9A9921FB}"/>
              </a:ext>
            </a:extLst>
          </p:cNvPr>
          <p:cNvSpPr>
            <a:spLocks xmlns:a="http://schemas.openxmlformats.org/drawingml/2006/main" noGrp="1"/>
          </p:cNvSpPr>
          <p:nvPr/>
        </p:nvSpPr>
        <p:spPr>
          <a:xfrm xmlns:a="http://schemas.openxmlformats.org/drawingml/2006/main">
            <a:off x="685800" y="2581275"/>
            <a:ext cx="31432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1">
                <a:solidFill>
                  <a:srgbClr val="071B33"/>
                </a:solidFill>
              </a:defRPr>
            </a:pPr>
            <a:r>
              <a:rPr sz="1200" b="1">
                <a:solidFill>
                  <a:srgbClr val="071B33"/>
                </a:solidFill>
              </a:rPr>
              <a:t>Service delays / appointments</a:t>
            </a:r>
          </a:p>
        </p:txBody>
      </p:sp>
      <p:sp>
        <p:nvSpPr>
          <p:cNvPr id="18" name="">
            <a:extLst xmlns:a="http://schemas.openxmlformats.org/drawingml/2006/main">
              <a:ext uri="{FF2B5EF4-FFF2-40B4-BE49-F238E27FC236}">
                <a16:creationId xmlns:a16="http://schemas.microsoft.com/office/drawing/2014/main" id="{4624985C-FBD2-4705-8437-499907D82D84}"/>
              </a:ext>
            </a:extLst>
          </p:cNvPr>
          <p:cNvSpPr>
            <a:spLocks xmlns:a="http://schemas.openxmlformats.org/drawingml/2006/main" noGrp="1"/>
          </p:cNvSpPr>
          <p:nvPr/>
        </p:nvSpPr>
        <p:spPr>
          <a:xfrm xmlns:a="http://schemas.openxmlformats.org/drawingml/2006/main">
            <a:off x="4000500" y="2619375"/>
            <a:ext cx="5810250" cy="171450"/>
          </a:xfrm>
          <a:prstGeom xmlns:a="http://schemas.openxmlformats.org/drawingml/2006/main" prst="roundRect">
            <a:avLst>
              <a:gd name="adj" fmla="val 50000"/>
            </a:avLst>
          </a:prstGeom>
          <a:solidFill xmlns:a="http://schemas.openxmlformats.org/drawingml/2006/main">
            <a:srgbClr val="D9E3EE"/>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FD408229-24DA-439E-9100-BD2A8DD235A6}"/>
              </a:ext>
            </a:extLst>
          </p:cNvPr>
          <p:cNvSpPr>
            <a:spLocks xmlns:a="http://schemas.openxmlformats.org/drawingml/2006/main" noGrp="1"/>
          </p:cNvSpPr>
          <p:nvPr/>
        </p:nvSpPr>
        <p:spPr>
          <a:xfrm xmlns:a="http://schemas.openxmlformats.org/drawingml/2006/main">
            <a:off x="4000500" y="2619375"/>
            <a:ext cx="4880610" cy="1714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32A6FBE9-1872-4651-8029-3D70DA1D99CC}"/>
              </a:ext>
            </a:extLst>
          </p:cNvPr>
          <p:cNvSpPr>
            <a:spLocks xmlns:a="http://schemas.openxmlformats.org/drawingml/2006/main" noGrp="1"/>
          </p:cNvSpPr>
          <p:nvPr/>
        </p:nvSpPr>
        <p:spPr>
          <a:xfrm xmlns:a="http://schemas.openxmlformats.org/drawingml/2006/main">
            <a:off x="10001250" y="2571750"/>
            <a:ext cx="1381125"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200" b="1">
                <a:solidFill>
                  <a:srgbClr val="1E73E8"/>
                </a:solidFill>
              </a:defRPr>
            </a:pPr>
            <a:r>
              <a:rPr sz="1200" b="1">
                <a:solidFill>
                  <a:srgbClr val="1E73E8"/>
                </a:solidFill>
              </a:rPr>
              <a:t>497  |  33.6%</a:t>
            </a:r>
          </a:p>
        </p:txBody>
      </p:sp>
      <p:sp>
        <p:nvSpPr>
          <p:cNvPr id="21" name="">
            <a:extLst xmlns:a="http://schemas.openxmlformats.org/drawingml/2006/main">
              <a:ext uri="{FF2B5EF4-FFF2-40B4-BE49-F238E27FC236}">
                <a16:creationId xmlns:a16="http://schemas.microsoft.com/office/drawing/2014/main" id="{12FC257D-5C66-4918-924E-2B0C8EF70BB8}"/>
              </a:ext>
            </a:extLst>
          </p:cNvPr>
          <p:cNvSpPr>
            <a:spLocks xmlns:a="http://schemas.openxmlformats.org/drawingml/2006/main" noGrp="1"/>
          </p:cNvSpPr>
          <p:nvPr/>
        </p:nvSpPr>
        <p:spPr>
          <a:xfrm xmlns:a="http://schemas.openxmlformats.org/drawingml/2006/main">
            <a:off x="685800" y="3028950"/>
            <a:ext cx="31432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071B33"/>
                </a:solidFill>
              </a:defRPr>
            </a:pPr>
            <a:r>
              <a:rPr sz="1200" b="0">
                <a:solidFill>
                  <a:srgbClr val="071B33"/>
                </a:solidFill>
              </a:rPr>
              <a:t>Explicit warnings to avoid</a:t>
            </a:r>
          </a:p>
        </p:txBody>
      </p:sp>
      <p:sp>
        <p:nvSpPr>
          <p:cNvPr id="22" name="">
            <a:extLst xmlns:a="http://schemas.openxmlformats.org/drawingml/2006/main">
              <a:ext uri="{FF2B5EF4-FFF2-40B4-BE49-F238E27FC236}">
                <a16:creationId xmlns:a16="http://schemas.microsoft.com/office/drawing/2014/main" id="{4F729090-BBE2-40B7-A2B2-C1634245E648}"/>
              </a:ext>
            </a:extLst>
          </p:cNvPr>
          <p:cNvSpPr>
            <a:spLocks xmlns:a="http://schemas.openxmlformats.org/drawingml/2006/main" noGrp="1"/>
          </p:cNvSpPr>
          <p:nvPr/>
        </p:nvSpPr>
        <p:spPr>
          <a:xfrm xmlns:a="http://schemas.openxmlformats.org/drawingml/2006/main">
            <a:off x="4000500" y="3067050"/>
            <a:ext cx="5810250" cy="171450"/>
          </a:xfrm>
          <a:prstGeom xmlns:a="http://schemas.openxmlformats.org/drawingml/2006/main" prst="roundRect">
            <a:avLst>
              <a:gd name="adj" fmla="val 50000"/>
            </a:avLst>
          </a:prstGeom>
          <a:solidFill xmlns:a="http://schemas.openxmlformats.org/drawingml/2006/main">
            <a:srgbClr val="D9E3EE"/>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351BE213-B7D3-4169-BA66-609DE5FCC824}"/>
              </a:ext>
            </a:extLst>
          </p:cNvPr>
          <p:cNvSpPr>
            <a:spLocks xmlns:a="http://schemas.openxmlformats.org/drawingml/2006/main" noGrp="1"/>
          </p:cNvSpPr>
          <p:nvPr/>
        </p:nvSpPr>
        <p:spPr>
          <a:xfrm xmlns:a="http://schemas.openxmlformats.org/drawingml/2006/main">
            <a:off x="4000500" y="3067050"/>
            <a:ext cx="3268266" cy="171450"/>
          </a:xfrm>
          <a:prstGeom xmlns:a="http://schemas.openxmlformats.org/drawingml/2006/main" prst="roundRect">
            <a:avLst>
              <a:gd name="adj" fmla="val 50000"/>
            </a:avLst>
          </a:prstGeom>
          <a:solidFill xmlns:a="http://schemas.openxmlformats.org/drawingml/2006/main">
            <a:srgbClr val="C8323A"/>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CA1BE570-E3E1-4D66-9F4A-430F5DBC6D6B}"/>
              </a:ext>
            </a:extLst>
          </p:cNvPr>
          <p:cNvSpPr>
            <a:spLocks xmlns:a="http://schemas.openxmlformats.org/drawingml/2006/main" noGrp="1"/>
          </p:cNvSpPr>
          <p:nvPr/>
        </p:nvSpPr>
        <p:spPr>
          <a:xfrm xmlns:a="http://schemas.openxmlformats.org/drawingml/2006/main">
            <a:off x="10001250" y="3019425"/>
            <a:ext cx="1381125"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200" b="1">
                <a:solidFill>
                  <a:srgbClr val="C8323A"/>
                </a:solidFill>
              </a:defRPr>
            </a:pPr>
            <a:r>
              <a:rPr sz="1200" b="1">
                <a:solidFill>
                  <a:srgbClr val="C8323A"/>
                </a:solidFill>
              </a:rPr>
              <a:t>332  |  22.5%</a:t>
            </a:r>
          </a:p>
        </p:txBody>
      </p:sp>
      <p:sp>
        <p:nvSpPr>
          <p:cNvPr id="25" name="">
            <a:extLst xmlns:a="http://schemas.openxmlformats.org/drawingml/2006/main">
              <a:ext uri="{FF2B5EF4-FFF2-40B4-BE49-F238E27FC236}">
                <a16:creationId xmlns:a16="http://schemas.microsoft.com/office/drawing/2014/main" id="{AA8CC28D-7F23-427E-9BF1-C3892F262081}"/>
              </a:ext>
            </a:extLst>
          </p:cNvPr>
          <p:cNvSpPr>
            <a:spLocks xmlns:a="http://schemas.openxmlformats.org/drawingml/2006/main" noGrp="1"/>
          </p:cNvSpPr>
          <p:nvPr/>
        </p:nvSpPr>
        <p:spPr>
          <a:xfrm xmlns:a="http://schemas.openxmlformats.org/drawingml/2006/main">
            <a:off x="685800" y="3476625"/>
            <a:ext cx="31432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071B33"/>
                </a:solidFill>
              </a:defRPr>
            </a:pPr>
            <a:r>
              <a:rPr sz="1200" b="0">
                <a:solidFill>
                  <a:srgbClr val="071B33"/>
                </a:solidFill>
              </a:rPr>
              <a:t>Broken promises / follow-through</a:t>
            </a:r>
          </a:p>
        </p:txBody>
      </p:sp>
      <p:sp>
        <p:nvSpPr>
          <p:cNvPr id="26" name="">
            <a:extLst xmlns:a="http://schemas.openxmlformats.org/drawingml/2006/main">
              <a:ext uri="{FF2B5EF4-FFF2-40B4-BE49-F238E27FC236}">
                <a16:creationId xmlns:a16="http://schemas.microsoft.com/office/drawing/2014/main" id="{FD8C8CE4-8477-4F9F-8A14-BD1F5667ED32}"/>
              </a:ext>
            </a:extLst>
          </p:cNvPr>
          <p:cNvSpPr>
            <a:spLocks xmlns:a="http://schemas.openxmlformats.org/drawingml/2006/main" noGrp="1"/>
          </p:cNvSpPr>
          <p:nvPr/>
        </p:nvSpPr>
        <p:spPr>
          <a:xfrm xmlns:a="http://schemas.openxmlformats.org/drawingml/2006/main">
            <a:off x="4000500" y="3514725"/>
            <a:ext cx="5810250" cy="171450"/>
          </a:xfrm>
          <a:prstGeom xmlns:a="http://schemas.openxmlformats.org/drawingml/2006/main" prst="roundRect">
            <a:avLst>
              <a:gd name="adj" fmla="val 50000"/>
            </a:avLst>
          </a:prstGeom>
          <a:solidFill xmlns:a="http://schemas.openxmlformats.org/drawingml/2006/main">
            <a:srgbClr val="D9E3EE"/>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307D236B-7342-499B-A448-9FBBAB502BA2}"/>
              </a:ext>
            </a:extLst>
          </p:cNvPr>
          <p:cNvSpPr>
            <a:spLocks xmlns:a="http://schemas.openxmlformats.org/drawingml/2006/main" noGrp="1"/>
          </p:cNvSpPr>
          <p:nvPr/>
        </p:nvSpPr>
        <p:spPr>
          <a:xfrm xmlns:a="http://schemas.openxmlformats.org/drawingml/2006/main">
            <a:off x="4000500" y="3514725"/>
            <a:ext cx="3152061" cy="171450"/>
          </a:xfrm>
          <a:prstGeom xmlns:a="http://schemas.openxmlformats.org/drawingml/2006/main" prst="roundRect">
            <a:avLst>
              <a:gd name="adj" fmla="val 50000"/>
            </a:avLst>
          </a:prstGeom>
          <a:solidFill xmlns:a="http://schemas.openxmlformats.org/drawingml/2006/main">
            <a:srgbClr val="D6A84B"/>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A7E4D20D-9F10-4D27-85FB-7E1D44B56520}"/>
              </a:ext>
            </a:extLst>
          </p:cNvPr>
          <p:cNvSpPr>
            <a:spLocks xmlns:a="http://schemas.openxmlformats.org/drawingml/2006/main" noGrp="1"/>
          </p:cNvSpPr>
          <p:nvPr/>
        </p:nvSpPr>
        <p:spPr>
          <a:xfrm xmlns:a="http://schemas.openxmlformats.org/drawingml/2006/main">
            <a:off x="10001250" y="3467100"/>
            <a:ext cx="1381125"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200" b="1">
                <a:solidFill>
                  <a:srgbClr val="D6A84B"/>
                </a:solidFill>
              </a:defRPr>
            </a:pPr>
            <a:r>
              <a:rPr sz="1200" b="1">
                <a:solidFill>
                  <a:srgbClr val="D6A84B"/>
                </a:solidFill>
              </a:rPr>
              <a:t>321  |  21.7%</a:t>
            </a:r>
          </a:p>
        </p:txBody>
      </p:sp>
      <p:sp>
        <p:nvSpPr>
          <p:cNvPr id="29" name="">
            <a:extLst xmlns:a="http://schemas.openxmlformats.org/drawingml/2006/main">
              <a:ext uri="{FF2B5EF4-FFF2-40B4-BE49-F238E27FC236}">
                <a16:creationId xmlns:a16="http://schemas.microsoft.com/office/drawing/2014/main" id="{69C60DA3-5154-448F-A4DD-035A9CEF5367}"/>
              </a:ext>
            </a:extLst>
          </p:cNvPr>
          <p:cNvSpPr>
            <a:spLocks xmlns:a="http://schemas.openxmlformats.org/drawingml/2006/main" noGrp="1"/>
          </p:cNvSpPr>
          <p:nvPr/>
        </p:nvSpPr>
        <p:spPr>
          <a:xfrm xmlns:a="http://schemas.openxmlformats.org/drawingml/2006/main">
            <a:off x="685800" y="3924300"/>
            <a:ext cx="31432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071B33"/>
                </a:solidFill>
              </a:defRPr>
            </a:pPr>
            <a:r>
              <a:rPr sz="1200" b="0">
                <a:solidFill>
                  <a:srgbClr val="071B33"/>
                </a:solidFill>
              </a:rPr>
              <a:t>Repair quality / repeat visits</a:t>
            </a:r>
          </a:p>
        </p:txBody>
      </p:sp>
      <p:sp>
        <p:nvSpPr>
          <p:cNvPr id="30" name="">
            <a:extLst xmlns:a="http://schemas.openxmlformats.org/drawingml/2006/main">
              <a:ext uri="{FF2B5EF4-FFF2-40B4-BE49-F238E27FC236}">
                <a16:creationId xmlns:a16="http://schemas.microsoft.com/office/drawing/2014/main" id="{2408366B-0F39-4B28-B29E-2D832046F1C1}"/>
              </a:ext>
            </a:extLst>
          </p:cNvPr>
          <p:cNvSpPr>
            <a:spLocks xmlns:a="http://schemas.openxmlformats.org/drawingml/2006/main" noGrp="1"/>
          </p:cNvSpPr>
          <p:nvPr/>
        </p:nvSpPr>
        <p:spPr>
          <a:xfrm xmlns:a="http://schemas.openxmlformats.org/drawingml/2006/main">
            <a:off x="4000500" y="3962400"/>
            <a:ext cx="5810250" cy="171450"/>
          </a:xfrm>
          <a:prstGeom xmlns:a="http://schemas.openxmlformats.org/drawingml/2006/main" prst="roundRect">
            <a:avLst>
              <a:gd name="adj" fmla="val 50000"/>
            </a:avLst>
          </a:prstGeom>
          <a:solidFill xmlns:a="http://schemas.openxmlformats.org/drawingml/2006/main">
            <a:srgbClr val="D9E3EE"/>
          </a:solidFill>
          <a:ln xmlns:a="http://schemas.openxmlformats.org/drawingml/2006/main" w="0">
            <a:noFill/>
            <a:prstDash val="solid"/>
          </a:ln>
        </p:spPr>
      </p:sp>
      <p:sp>
        <p:nvSpPr>
          <p:cNvPr id="31" name="">
            <a:extLst xmlns:a="http://schemas.openxmlformats.org/drawingml/2006/main">
              <a:ext uri="{FF2B5EF4-FFF2-40B4-BE49-F238E27FC236}">
                <a16:creationId xmlns:a16="http://schemas.microsoft.com/office/drawing/2014/main" id="{83C3C4F6-18A1-41B6-827B-0D4BFF1A82F3}"/>
              </a:ext>
            </a:extLst>
          </p:cNvPr>
          <p:cNvSpPr>
            <a:spLocks xmlns:a="http://schemas.openxmlformats.org/drawingml/2006/main" noGrp="1"/>
          </p:cNvSpPr>
          <p:nvPr/>
        </p:nvSpPr>
        <p:spPr>
          <a:xfrm xmlns:a="http://schemas.openxmlformats.org/drawingml/2006/main">
            <a:off x="4000500" y="3962400"/>
            <a:ext cx="2759869" cy="171450"/>
          </a:xfrm>
          <a:prstGeom xmlns:a="http://schemas.openxmlformats.org/drawingml/2006/main" prst="roundRect">
            <a:avLst>
              <a:gd name="adj" fmla="val 50000"/>
            </a:avLst>
          </a:prstGeom>
          <a:solidFill xmlns:a="http://schemas.openxmlformats.org/drawingml/2006/main">
            <a:srgbClr val="2EC5CE"/>
          </a:solidFill>
          <a:ln xmlns:a="http://schemas.openxmlformats.org/drawingml/2006/main" w="0">
            <a:noFill/>
            <a:prstDash val="solid"/>
          </a:ln>
        </p:spPr>
      </p:sp>
      <p:sp>
        <p:nvSpPr>
          <p:cNvPr id="32" name="">
            <a:extLst xmlns:a="http://schemas.openxmlformats.org/drawingml/2006/main">
              <a:ext uri="{FF2B5EF4-FFF2-40B4-BE49-F238E27FC236}">
                <a16:creationId xmlns:a16="http://schemas.microsoft.com/office/drawing/2014/main" id="{5E0BB4B7-BAE5-48FF-8CFF-FC2046D21540}"/>
              </a:ext>
            </a:extLst>
          </p:cNvPr>
          <p:cNvSpPr>
            <a:spLocks xmlns:a="http://schemas.openxmlformats.org/drawingml/2006/main" noGrp="1"/>
          </p:cNvSpPr>
          <p:nvPr/>
        </p:nvSpPr>
        <p:spPr>
          <a:xfrm xmlns:a="http://schemas.openxmlformats.org/drawingml/2006/main">
            <a:off x="10001250" y="3914775"/>
            <a:ext cx="1381125"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200" b="1">
                <a:solidFill>
                  <a:srgbClr val="2EC5CE"/>
                </a:solidFill>
              </a:defRPr>
            </a:pPr>
            <a:r>
              <a:rPr sz="1200" b="1">
                <a:solidFill>
                  <a:srgbClr val="2EC5CE"/>
                </a:solidFill>
              </a:rPr>
              <a:t>281  |  19.0%</a:t>
            </a:r>
          </a:p>
        </p:txBody>
      </p:sp>
      <p:sp>
        <p:nvSpPr>
          <p:cNvPr id="33" name="">
            <a:extLst xmlns:a="http://schemas.openxmlformats.org/drawingml/2006/main">
              <a:ext uri="{FF2B5EF4-FFF2-40B4-BE49-F238E27FC236}">
                <a16:creationId xmlns:a16="http://schemas.microsoft.com/office/drawing/2014/main" id="{E9FFAEF9-1A26-480F-8CAA-5D9788C98A8C}"/>
              </a:ext>
            </a:extLst>
          </p:cNvPr>
          <p:cNvSpPr>
            <a:spLocks xmlns:a="http://schemas.openxmlformats.org/drawingml/2006/main" noGrp="1"/>
          </p:cNvSpPr>
          <p:nvPr/>
        </p:nvSpPr>
        <p:spPr>
          <a:xfrm xmlns:a="http://schemas.openxmlformats.org/drawingml/2006/main">
            <a:off x="685800" y="4371975"/>
            <a:ext cx="31432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071B33"/>
                </a:solidFill>
              </a:defRPr>
            </a:pPr>
            <a:r>
              <a:rPr sz="1200" b="0">
                <a:solidFill>
                  <a:srgbClr val="071B33"/>
                </a:solidFill>
              </a:rPr>
              <a:t>Pricing / add-ons / bait-and-switch</a:t>
            </a:r>
          </a:p>
        </p:txBody>
      </p:sp>
      <p:sp>
        <p:nvSpPr>
          <p:cNvPr id="34" name="">
            <a:extLst xmlns:a="http://schemas.openxmlformats.org/drawingml/2006/main">
              <a:ext uri="{FF2B5EF4-FFF2-40B4-BE49-F238E27FC236}">
                <a16:creationId xmlns:a16="http://schemas.microsoft.com/office/drawing/2014/main" id="{4D1CB747-4CC4-48DD-948C-992056BAC37D}"/>
              </a:ext>
            </a:extLst>
          </p:cNvPr>
          <p:cNvSpPr>
            <a:spLocks xmlns:a="http://schemas.openxmlformats.org/drawingml/2006/main" noGrp="1"/>
          </p:cNvSpPr>
          <p:nvPr/>
        </p:nvSpPr>
        <p:spPr>
          <a:xfrm xmlns:a="http://schemas.openxmlformats.org/drawingml/2006/main">
            <a:off x="4000500" y="4410075"/>
            <a:ext cx="5810250" cy="171450"/>
          </a:xfrm>
          <a:prstGeom xmlns:a="http://schemas.openxmlformats.org/drawingml/2006/main" prst="roundRect">
            <a:avLst>
              <a:gd name="adj" fmla="val 50000"/>
            </a:avLst>
          </a:prstGeom>
          <a:solidFill xmlns:a="http://schemas.openxmlformats.org/drawingml/2006/main">
            <a:srgbClr val="D9E3EE"/>
          </a:solidFill>
          <a:ln xmlns:a="http://schemas.openxmlformats.org/drawingml/2006/main" w="0">
            <a:noFill/>
            <a:prstDash val="solid"/>
          </a:ln>
        </p:spPr>
      </p:sp>
      <p:sp>
        <p:nvSpPr>
          <p:cNvPr id="35" name="">
            <a:extLst xmlns:a="http://schemas.openxmlformats.org/drawingml/2006/main">
              <a:ext uri="{FF2B5EF4-FFF2-40B4-BE49-F238E27FC236}">
                <a16:creationId xmlns:a16="http://schemas.microsoft.com/office/drawing/2014/main" id="{35F8B2C4-285E-4EC1-B54C-66A4263B2899}"/>
              </a:ext>
            </a:extLst>
          </p:cNvPr>
          <p:cNvSpPr>
            <a:spLocks xmlns:a="http://schemas.openxmlformats.org/drawingml/2006/main" noGrp="1"/>
          </p:cNvSpPr>
          <p:nvPr/>
        </p:nvSpPr>
        <p:spPr>
          <a:xfrm xmlns:a="http://schemas.openxmlformats.org/drawingml/2006/main">
            <a:off x="4000500" y="4410075"/>
            <a:ext cx="2541984" cy="171450"/>
          </a:xfrm>
          <a:prstGeom xmlns:a="http://schemas.openxmlformats.org/drawingml/2006/main" prst="roundRect">
            <a:avLst>
              <a:gd name="adj" fmla="val 50000"/>
            </a:avLst>
          </a:prstGeom>
          <a:solidFill xmlns:a="http://schemas.openxmlformats.org/drawingml/2006/main">
            <a:srgbClr val="C8323A"/>
          </a:solidFill>
          <a:ln xmlns:a="http://schemas.openxmlformats.org/drawingml/2006/main" w="0">
            <a:noFill/>
            <a:prstDash val="solid"/>
          </a:ln>
        </p:spPr>
      </p:sp>
      <p:sp>
        <p:nvSpPr>
          <p:cNvPr id="36" name="">
            <a:extLst xmlns:a="http://schemas.openxmlformats.org/drawingml/2006/main">
              <a:ext uri="{FF2B5EF4-FFF2-40B4-BE49-F238E27FC236}">
                <a16:creationId xmlns:a16="http://schemas.microsoft.com/office/drawing/2014/main" id="{ECF0E207-5BE0-4F5E-9FB3-FE336FA53FF4}"/>
              </a:ext>
            </a:extLst>
          </p:cNvPr>
          <p:cNvSpPr>
            <a:spLocks xmlns:a="http://schemas.openxmlformats.org/drawingml/2006/main" noGrp="1"/>
          </p:cNvSpPr>
          <p:nvPr/>
        </p:nvSpPr>
        <p:spPr>
          <a:xfrm xmlns:a="http://schemas.openxmlformats.org/drawingml/2006/main">
            <a:off x="10001250" y="4362450"/>
            <a:ext cx="1381125"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200" b="1">
                <a:solidFill>
                  <a:srgbClr val="C8323A"/>
                </a:solidFill>
              </a:defRPr>
            </a:pPr>
            <a:r>
              <a:rPr sz="1200" b="1">
                <a:solidFill>
                  <a:srgbClr val="C8323A"/>
                </a:solidFill>
              </a:rPr>
              <a:t>259  |  17.5%</a:t>
            </a:r>
          </a:p>
        </p:txBody>
      </p:sp>
      <p:sp>
        <p:nvSpPr>
          <p:cNvPr id="37" name="">
            <a:extLst xmlns:a="http://schemas.openxmlformats.org/drawingml/2006/main">
              <a:ext uri="{FF2B5EF4-FFF2-40B4-BE49-F238E27FC236}">
                <a16:creationId xmlns:a16="http://schemas.microsoft.com/office/drawing/2014/main" id="{9E1C0E26-E65A-42C2-B966-1BD254659134}"/>
              </a:ext>
            </a:extLst>
          </p:cNvPr>
          <p:cNvSpPr>
            <a:spLocks xmlns:a="http://schemas.openxmlformats.org/drawingml/2006/main" noGrp="1"/>
          </p:cNvSpPr>
          <p:nvPr/>
        </p:nvSpPr>
        <p:spPr>
          <a:xfrm xmlns:a="http://schemas.openxmlformats.org/drawingml/2006/main">
            <a:off x="685800" y="4819650"/>
            <a:ext cx="31432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071B33"/>
                </a:solidFill>
              </a:defRPr>
            </a:pPr>
            <a:r>
              <a:rPr sz="1200" b="0">
                <a:solidFill>
                  <a:srgbClr val="071B33"/>
                </a:solidFill>
              </a:rPr>
              <a:t>Communication / no callbacks</a:t>
            </a:r>
          </a:p>
        </p:txBody>
      </p:sp>
      <p:sp>
        <p:nvSpPr>
          <p:cNvPr id="38" name="">
            <a:extLst xmlns:a="http://schemas.openxmlformats.org/drawingml/2006/main">
              <a:ext uri="{FF2B5EF4-FFF2-40B4-BE49-F238E27FC236}">
                <a16:creationId xmlns:a16="http://schemas.microsoft.com/office/drawing/2014/main" id="{A2D7372D-7F49-4381-9102-DAEB1C82C676}"/>
              </a:ext>
            </a:extLst>
          </p:cNvPr>
          <p:cNvSpPr>
            <a:spLocks xmlns:a="http://schemas.openxmlformats.org/drawingml/2006/main" noGrp="1"/>
          </p:cNvSpPr>
          <p:nvPr/>
        </p:nvSpPr>
        <p:spPr>
          <a:xfrm xmlns:a="http://schemas.openxmlformats.org/drawingml/2006/main">
            <a:off x="4000500" y="4857750"/>
            <a:ext cx="5810250" cy="171450"/>
          </a:xfrm>
          <a:prstGeom xmlns:a="http://schemas.openxmlformats.org/drawingml/2006/main" prst="roundRect">
            <a:avLst>
              <a:gd name="adj" fmla="val 50000"/>
            </a:avLst>
          </a:prstGeom>
          <a:solidFill xmlns:a="http://schemas.openxmlformats.org/drawingml/2006/main">
            <a:srgbClr val="D9E3EE"/>
          </a:solidFill>
          <a:ln xmlns:a="http://schemas.openxmlformats.org/drawingml/2006/main" w="0">
            <a:noFill/>
            <a:prstDash val="solid"/>
          </a:ln>
        </p:spPr>
      </p:sp>
      <p:sp>
        <p:nvSpPr>
          <p:cNvPr id="39" name="">
            <a:extLst xmlns:a="http://schemas.openxmlformats.org/drawingml/2006/main">
              <a:ext uri="{FF2B5EF4-FFF2-40B4-BE49-F238E27FC236}">
                <a16:creationId xmlns:a16="http://schemas.microsoft.com/office/drawing/2014/main" id="{509C9782-A56A-4064-B709-4D64EA0E80D7}"/>
              </a:ext>
            </a:extLst>
          </p:cNvPr>
          <p:cNvSpPr>
            <a:spLocks xmlns:a="http://schemas.openxmlformats.org/drawingml/2006/main" noGrp="1"/>
          </p:cNvSpPr>
          <p:nvPr/>
        </p:nvSpPr>
        <p:spPr>
          <a:xfrm xmlns:a="http://schemas.openxmlformats.org/drawingml/2006/main">
            <a:off x="4000500" y="4857750"/>
            <a:ext cx="2541984" cy="171450"/>
          </a:xfrm>
          <a:prstGeom xmlns:a="http://schemas.openxmlformats.org/drawingml/2006/main" prst="roundRect">
            <a:avLst>
              <a:gd name="adj" fmla="val 50000"/>
            </a:avLst>
          </a:prstGeom>
          <a:solidFill xmlns:a="http://schemas.openxmlformats.org/drawingml/2006/main">
            <a:srgbClr val="1E73E8"/>
          </a:solidFill>
          <a:ln xmlns:a="http://schemas.openxmlformats.org/drawingml/2006/main" w="0">
            <a:noFill/>
            <a:prstDash val="solid"/>
          </a:ln>
        </p:spPr>
      </p:sp>
      <p:sp>
        <p:nvSpPr>
          <p:cNvPr id="40" name="">
            <a:extLst xmlns:a="http://schemas.openxmlformats.org/drawingml/2006/main">
              <a:ext uri="{FF2B5EF4-FFF2-40B4-BE49-F238E27FC236}">
                <a16:creationId xmlns:a16="http://schemas.microsoft.com/office/drawing/2014/main" id="{FD4338AA-D355-4E3E-B015-2631720A6F4A}"/>
              </a:ext>
            </a:extLst>
          </p:cNvPr>
          <p:cNvSpPr>
            <a:spLocks xmlns:a="http://schemas.openxmlformats.org/drawingml/2006/main" noGrp="1"/>
          </p:cNvSpPr>
          <p:nvPr/>
        </p:nvSpPr>
        <p:spPr>
          <a:xfrm xmlns:a="http://schemas.openxmlformats.org/drawingml/2006/main">
            <a:off x="10001250" y="4810125"/>
            <a:ext cx="1381125"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200" b="1">
                <a:solidFill>
                  <a:srgbClr val="1E73E8"/>
                </a:solidFill>
              </a:defRPr>
            </a:pPr>
            <a:r>
              <a:rPr sz="1200" b="1">
                <a:solidFill>
                  <a:srgbClr val="1E73E8"/>
                </a:solidFill>
              </a:rPr>
              <a:t>259  |  17.5%</a:t>
            </a:r>
          </a:p>
        </p:txBody>
      </p:sp>
      <p:sp>
        <p:nvSpPr>
          <p:cNvPr id="41" name="">
            <a:extLst xmlns:a="http://schemas.openxmlformats.org/drawingml/2006/main">
              <a:ext uri="{FF2B5EF4-FFF2-40B4-BE49-F238E27FC236}">
                <a16:creationId xmlns:a16="http://schemas.microsoft.com/office/drawing/2014/main" id="{35DC935F-5789-41A3-A699-33DA9FDFE4E3}"/>
              </a:ext>
            </a:extLst>
          </p:cNvPr>
          <p:cNvSpPr>
            <a:spLocks xmlns:a="http://schemas.openxmlformats.org/drawingml/2006/main" noGrp="1"/>
          </p:cNvSpPr>
          <p:nvPr/>
        </p:nvSpPr>
        <p:spPr>
          <a:xfrm xmlns:a="http://schemas.openxmlformats.org/drawingml/2006/main">
            <a:off x="685800" y="5267325"/>
            <a:ext cx="31432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00" b="0">
                <a:solidFill>
                  <a:srgbClr val="071B33"/>
                </a:solidFill>
              </a:defRPr>
            </a:pPr>
            <a:r>
              <a:rPr sz="1200" b="0">
                <a:solidFill>
                  <a:srgbClr val="071B33"/>
                </a:solidFill>
              </a:rPr>
              <a:t>Safety / reliability</a:t>
            </a:r>
          </a:p>
        </p:txBody>
      </p:sp>
      <p:sp>
        <p:nvSpPr>
          <p:cNvPr id="42" name="">
            <a:extLst xmlns:a="http://schemas.openxmlformats.org/drawingml/2006/main">
              <a:ext uri="{FF2B5EF4-FFF2-40B4-BE49-F238E27FC236}">
                <a16:creationId xmlns:a16="http://schemas.microsoft.com/office/drawing/2014/main" id="{68985506-CC98-401A-B395-601D5D8EA658}"/>
              </a:ext>
            </a:extLst>
          </p:cNvPr>
          <p:cNvSpPr>
            <a:spLocks xmlns:a="http://schemas.openxmlformats.org/drawingml/2006/main" noGrp="1"/>
          </p:cNvSpPr>
          <p:nvPr/>
        </p:nvSpPr>
        <p:spPr>
          <a:xfrm xmlns:a="http://schemas.openxmlformats.org/drawingml/2006/main">
            <a:off x="4000500" y="5305425"/>
            <a:ext cx="5810250" cy="171450"/>
          </a:xfrm>
          <a:prstGeom xmlns:a="http://schemas.openxmlformats.org/drawingml/2006/main" prst="roundRect">
            <a:avLst>
              <a:gd name="adj" fmla="val 50000"/>
            </a:avLst>
          </a:prstGeom>
          <a:solidFill xmlns:a="http://schemas.openxmlformats.org/drawingml/2006/main">
            <a:srgbClr val="D9E3EE"/>
          </a:solidFill>
          <a:ln xmlns:a="http://schemas.openxmlformats.org/drawingml/2006/main" w="0">
            <a:noFill/>
            <a:prstDash val="solid"/>
          </a:ln>
        </p:spPr>
      </p:sp>
      <p:sp>
        <p:nvSpPr>
          <p:cNvPr id="43" name="">
            <a:extLst xmlns:a="http://schemas.openxmlformats.org/drawingml/2006/main">
              <a:ext uri="{FF2B5EF4-FFF2-40B4-BE49-F238E27FC236}">
                <a16:creationId xmlns:a16="http://schemas.microsoft.com/office/drawing/2014/main" id="{6CF048D2-56D1-43F3-B1E5-D38BD9C0F9C3}"/>
              </a:ext>
            </a:extLst>
          </p:cNvPr>
          <p:cNvSpPr>
            <a:spLocks xmlns:a="http://schemas.openxmlformats.org/drawingml/2006/main" noGrp="1"/>
          </p:cNvSpPr>
          <p:nvPr/>
        </p:nvSpPr>
        <p:spPr>
          <a:xfrm xmlns:a="http://schemas.openxmlformats.org/drawingml/2006/main">
            <a:off x="4000500" y="5305425"/>
            <a:ext cx="2309574" cy="171450"/>
          </a:xfrm>
          <a:prstGeom xmlns:a="http://schemas.openxmlformats.org/drawingml/2006/main" prst="roundRect">
            <a:avLst>
              <a:gd name="adj" fmla="val 50000"/>
            </a:avLst>
          </a:prstGeom>
          <a:solidFill xmlns:a="http://schemas.openxmlformats.org/drawingml/2006/main">
            <a:srgbClr val="169B62"/>
          </a:solidFill>
          <a:ln xmlns:a="http://schemas.openxmlformats.org/drawingml/2006/main" w="0">
            <a:noFill/>
            <a:prstDash val="solid"/>
          </a:ln>
        </p:spPr>
      </p:sp>
      <p:sp>
        <p:nvSpPr>
          <p:cNvPr id="44" name="">
            <a:extLst xmlns:a="http://schemas.openxmlformats.org/drawingml/2006/main">
              <a:ext uri="{FF2B5EF4-FFF2-40B4-BE49-F238E27FC236}">
                <a16:creationId xmlns:a16="http://schemas.microsoft.com/office/drawing/2014/main" id="{93574066-A130-42F0-9355-05A4585FE7E3}"/>
              </a:ext>
            </a:extLst>
          </p:cNvPr>
          <p:cNvSpPr>
            <a:spLocks xmlns:a="http://schemas.openxmlformats.org/drawingml/2006/main" noGrp="1"/>
          </p:cNvSpPr>
          <p:nvPr/>
        </p:nvSpPr>
        <p:spPr>
          <a:xfrm xmlns:a="http://schemas.openxmlformats.org/drawingml/2006/main">
            <a:off x="10001250" y="5257800"/>
            <a:ext cx="1381125" cy="2762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1200" b="1">
                <a:solidFill>
                  <a:srgbClr val="169B62"/>
                </a:solidFill>
              </a:defRPr>
            </a:pPr>
            <a:r>
              <a:rPr sz="1200" b="1">
                <a:solidFill>
                  <a:srgbClr val="169B62"/>
                </a:solidFill>
              </a:rPr>
              <a:t>235  |  15.9%</a:t>
            </a:r>
          </a:p>
        </p:txBody>
      </p:sp>
      <p:sp>
        <p:nvSpPr>
          <p:cNvPr id="45" name="">
            <a:extLst xmlns:a="http://schemas.openxmlformats.org/drawingml/2006/main">
              <a:ext uri="{FF2B5EF4-FFF2-40B4-BE49-F238E27FC236}">
                <a16:creationId xmlns:a16="http://schemas.microsoft.com/office/drawing/2014/main" id="{C07CEF6E-9BE9-4D3D-AE0D-345CB9B59F09}"/>
              </a:ext>
            </a:extLst>
          </p:cNvPr>
          <p:cNvSpPr>
            <a:spLocks xmlns:a="http://schemas.openxmlformats.org/drawingml/2006/main" noGrp="1"/>
          </p:cNvSpPr>
          <p:nvPr/>
        </p:nvSpPr>
        <p:spPr>
          <a:xfrm xmlns:a="http://schemas.openxmlformats.org/drawingml/2006/main">
            <a:off x="685800" y="5686425"/>
            <a:ext cx="10820400" cy="419100"/>
          </a:xfrm>
          <a:prstGeom xmlns:a="http://schemas.openxmlformats.org/drawingml/2006/main" prst="roundRect">
            <a:avLst>
              <a:gd name="adj" fmla="val 27273"/>
            </a:avLst>
          </a:prstGeom>
          <a:solidFill xmlns:a="http://schemas.openxmlformats.org/drawingml/2006/main">
            <a:srgbClr val="071B33"/>
          </a:solidFill>
          <a:ln xmlns:a="http://schemas.openxmlformats.org/drawingml/2006/main" w="0">
            <a:noFill/>
            <a:prstDash val="solid"/>
          </a:ln>
        </p:spPr>
      </p:sp>
      <p:sp>
        <p:nvSpPr>
          <p:cNvPr id="46" name="">
            <a:extLst xmlns:a="http://schemas.openxmlformats.org/drawingml/2006/main">
              <a:ext uri="{FF2B5EF4-FFF2-40B4-BE49-F238E27FC236}">
                <a16:creationId xmlns:a16="http://schemas.microsoft.com/office/drawing/2014/main" id="{54D518F9-84A6-439A-8D69-80677085EB6F}"/>
              </a:ext>
            </a:extLst>
          </p:cNvPr>
          <p:cNvSpPr>
            <a:spLocks xmlns:a="http://schemas.openxmlformats.org/drawingml/2006/main" noGrp="1"/>
          </p:cNvSpPr>
          <p:nvPr/>
        </p:nvSpPr>
        <p:spPr>
          <a:xfrm xmlns:a="http://schemas.openxmlformats.org/drawingml/2006/main">
            <a:off x="904875" y="5772150"/>
            <a:ext cx="103822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a:solidFill>
                  <a:srgbClr val="FFFFFF"/>
                </a:solidFill>
              </a:defRPr>
            </a:pPr>
            <a:r>
              <a:rPr sz="1500" b="1">
                <a:solidFill>
                  <a:srgbClr val="FFFFFF"/>
                </a:solidFill>
              </a:rPr>
              <a:t>Removal lowers the visible burden. Operations must stop replacing what gets removed.</a:t>
            </a:r>
          </a:p>
        </p:txBody>
      </p:sp>
      <p:sp>
        <p:nvSpPr>
          <p:cNvPr id="47" name="">
            <a:extLst xmlns:a="http://schemas.openxmlformats.org/drawingml/2006/main">
              <a:ext uri="{FF2B5EF4-FFF2-40B4-BE49-F238E27FC236}">
                <a16:creationId xmlns:a16="http://schemas.microsoft.com/office/drawing/2014/main" id="{9DF27B42-2672-46E4-B749-174F49D74199}"/>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48" name="">
            <a:extLst xmlns:a="http://schemas.openxmlformats.org/drawingml/2006/main">
              <a:ext uri="{FF2B5EF4-FFF2-40B4-BE49-F238E27FC236}">
                <a16:creationId xmlns:a16="http://schemas.microsoft.com/office/drawing/2014/main" id="{6844ED3F-7D7C-4DB2-8153-30C36D4C07D9}"/>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102" name=""/>
          <p:cNvPicPr>
            <a:picLocks xmlns:a="http://schemas.openxmlformats.org/drawingml/2006/main" noChangeAspect="1"/>
          </p:cNvPicPr>
          <p:nvPr/>
        </p:nvPicPr>
        <p:blipFill>
          <a:blip xmlns:r="http://schemas.openxmlformats.org/officeDocument/2006/relationships" xmlns:a="http://schemas.openxmlformats.org/drawingml/2006/main" r:embed="Ra6b373ee3f734a7d"/>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50" name="">
            <a:extLst xmlns:a="http://schemas.openxmlformats.org/drawingml/2006/main">
              <a:ext uri="{FF2B5EF4-FFF2-40B4-BE49-F238E27FC236}">
                <a16:creationId xmlns:a16="http://schemas.microsoft.com/office/drawing/2014/main" id="{57605E9B-6EBB-497F-9261-CA6D077612A3}"/>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51" name="">
            <a:extLst xmlns:a="http://schemas.openxmlformats.org/drawingml/2006/main">
              <a:ext uri="{FF2B5EF4-FFF2-40B4-BE49-F238E27FC236}">
                <a16:creationId xmlns:a16="http://schemas.microsoft.com/office/drawing/2014/main" id="{ABEA3EF9-6DC5-49FC-8179-E5F64B07BDCB}"/>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52" name="">
            <a:extLst xmlns:a="http://schemas.openxmlformats.org/drawingml/2006/main">
              <a:ext uri="{FF2B5EF4-FFF2-40B4-BE49-F238E27FC236}">
                <a16:creationId xmlns:a16="http://schemas.microsoft.com/office/drawing/2014/main" id="{EFF50F89-C7E5-4948-898C-89F800F94352}"/>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106" name=""/>
          <p:cNvPicPr>
            <a:picLocks xmlns:a="http://schemas.openxmlformats.org/drawingml/2006/main" noChangeAspect="1"/>
          </p:cNvPicPr>
          <p:nvPr/>
        </p:nvPicPr>
        <p:blipFill>
          <a:blip xmlns:r="http://schemas.openxmlformats.org/officeDocument/2006/relationships" xmlns:a="http://schemas.openxmlformats.org/drawingml/2006/main" r:embed="R44a2c4a6f45749fd"/>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2106193389"/>
      </p:ext>
    </p:extLst>
  </p:cSld>
</p:sld>
</file>

<file path=ppt/slides/slide1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4" name="">
            <a:extLst xmlns:a="http://schemas.openxmlformats.org/drawingml/2006/main">
              <a:ext uri="{FF2B5EF4-FFF2-40B4-BE49-F238E27FC236}">
                <a16:creationId xmlns:a16="http://schemas.microsoft.com/office/drawing/2014/main" id="{194D1EB8-C6AA-4940-B32C-6E07FE7A319C}"/>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DF8C7D7-531F-4CEC-A995-A7DE6169934B}"/>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36" name=""/>
          <p:cNvPicPr>
            <a:picLocks xmlns:a="http://schemas.openxmlformats.org/drawingml/2006/main" noChangeAspect="1"/>
          </p:cNvPicPr>
          <p:nvPr/>
        </p:nvPicPr>
        <p:blipFill>
          <a:blip xmlns:r="http://schemas.openxmlformats.org/officeDocument/2006/relationships" xmlns:a="http://schemas.openxmlformats.org/drawingml/2006/main" r:embed="R1a54168c693c4529"/>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37" name=""/>
          <p:cNvPicPr>
            <a:picLocks xmlns:a="http://schemas.openxmlformats.org/drawingml/2006/main" noChangeAspect="1"/>
          </p:cNvPicPr>
          <p:nvPr/>
        </p:nvPicPr>
        <p:blipFill>
          <a:blip xmlns:r="http://schemas.openxmlformats.org/officeDocument/2006/relationships" xmlns:a="http://schemas.openxmlformats.org/drawingml/2006/main" r:embed="Rd4d3b0ee5845430b"/>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18E4CCB1-D232-4056-AE47-89AC5A40344F}"/>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150D69B9-2211-425C-8197-05AB47BBAAC3}"/>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THE RESPONSE TRAP</a:t>
            </a:r>
          </a:p>
        </p:txBody>
      </p:sp>
      <p:sp>
        <p:nvSpPr>
          <p:cNvPr id="7" name="">
            <a:extLst xmlns:a="http://schemas.openxmlformats.org/drawingml/2006/main">
              <a:ext uri="{FF2B5EF4-FFF2-40B4-BE49-F238E27FC236}">
                <a16:creationId xmlns:a16="http://schemas.microsoft.com/office/drawing/2014/main" id="{29134F1A-3BF5-4F12-B25D-248113973127}"/>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Your SEO advice created 1,162 more pieces of negative context.</a:t>
            </a:r>
          </a:p>
        </p:txBody>
      </p:sp>
      <p:sp>
        <p:nvSpPr>
          <p:cNvPr id="8" name="">
            <a:extLst xmlns:a="http://schemas.openxmlformats.org/drawingml/2006/main">
              <a:ext uri="{FF2B5EF4-FFF2-40B4-BE49-F238E27FC236}">
                <a16:creationId xmlns:a16="http://schemas.microsoft.com/office/drawing/2014/main" id="{34DF5A90-8347-4521-83CA-C5B83532B879}"/>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B2E96F95-7BCE-4B6D-B454-2BAE96C4281F}"/>
              </a:ext>
            </a:extLst>
          </p:cNvPr>
          <p:cNvSpPr>
            <a:spLocks xmlns:a="http://schemas.openxmlformats.org/drawingml/2006/main" noGrp="1"/>
          </p:cNvSpPr>
          <p:nvPr/>
        </p:nvSpPr>
        <p:spPr>
          <a:xfrm xmlns:a="http://schemas.openxmlformats.org/drawingml/2006/main">
            <a:off x="685800" y="1847850"/>
            <a:ext cx="4095750" cy="3486150"/>
          </a:xfrm>
          <a:prstGeom xmlns:a="http://schemas.openxmlformats.org/drawingml/2006/main" prst="roundRect">
            <a:avLst>
              <a:gd name="adj" fmla="val 3279"/>
            </a:avLst>
          </a:prstGeom>
          <a:solidFill xmlns:a="http://schemas.openxmlformats.org/drawingml/2006/main">
            <a:srgbClr val="071B33"/>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0985BFF9-3D65-4048-AF66-318F47ED0DE9}"/>
              </a:ext>
            </a:extLst>
          </p:cNvPr>
          <p:cNvSpPr>
            <a:spLocks xmlns:a="http://schemas.openxmlformats.org/drawingml/2006/main" noGrp="1"/>
          </p:cNvSpPr>
          <p:nvPr/>
        </p:nvSpPr>
        <p:spPr>
          <a:xfrm xmlns:a="http://schemas.openxmlformats.org/drawingml/2006/main">
            <a:off x="1000125" y="2133600"/>
            <a:ext cx="3476625"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2EC5CE"/>
                </a:solidFill>
              </a:defRPr>
            </a:pPr>
            <a:r>
              <a:rPr sz="1050" b="1">
                <a:solidFill>
                  <a:srgbClr val="2EC5CE"/>
                </a:solidFill>
              </a:rPr>
              <a:t>YOU WERE TOLD:</a:t>
            </a:r>
          </a:p>
        </p:txBody>
      </p:sp>
      <p:sp>
        <p:nvSpPr>
          <p:cNvPr id="11" name="">
            <a:extLst xmlns:a="http://schemas.openxmlformats.org/drawingml/2006/main">
              <a:ext uri="{FF2B5EF4-FFF2-40B4-BE49-F238E27FC236}">
                <a16:creationId xmlns:a16="http://schemas.microsoft.com/office/drawing/2014/main" id="{FC3CA187-F617-4116-AC43-4044C5DC52EB}"/>
              </a:ext>
            </a:extLst>
          </p:cNvPr>
          <p:cNvSpPr>
            <a:spLocks xmlns:a="http://schemas.openxmlformats.org/drawingml/2006/main" noGrp="1"/>
          </p:cNvSpPr>
          <p:nvPr/>
        </p:nvSpPr>
        <p:spPr>
          <a:xfrm xmlns:a="http://schemas.openxmlformats.org/drawingml/2006/main">
            <a:off x="1000125" y="2543175"/>
            <a:ext cx="3476625"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925" b="1">
                <a:solidFill>
                  <a:srgbClr val="FFFFFF"/>
                </a:solidFill>
              </a:defRPr>
            </a:pPr>
            <a:r>
              <a:rPr sz="2925" b="1">
                <a:solidFill>
                  <a:srgbClr val="FFFFFF"/>
                </a:solidFill>
              </a:rPr>
              <a:t>RESPOND TO</a:t>
            </a:r>
          </a:p>
          <a:p xmlns:a="http://schemas.openxmlformats.org/drawingml/2006/main">
            <a:pPr algn="ctr">
              <a:defRPr sz="2925" b="1">
                <a:solidFill>
                  <a:srgbClr val="FFFFFF"/>
                </a:solidFill>
              </a:defRPr>
            </a:pPr>
            <a:r>
              <a:rPr sz="2925" b="1">
                <a:solidFill>
                  <a:srgbClr val="FFFFFF"/>
                </a:solidFill>
              </a:rPr>
              <a:t>EVERY REVIEW</a:t>
            </a:r>
          </a:p>
        </p:txBody>
      </p:sp>
      <p:sp>
        <p:nvSpPr>
          <p:cNvPr id="12" name="">
            <a:extLst xmlns:a="http://schemas.openxmlformats.org/drawingml/2006/main">
              <a:ext uri="{FF2B5EF4-FFF2-40B4-BE49-F238E27FC236}">
                <a16:creationId xmlns:a16="http://schemas.microsoft.com/office/drawing/2014/main" id="{5144C508-4E27-4FD4-9816-6B2BCAFB68B0}"/>
              </a:ext>
            </a:extLst>
          </p:cNvPr>
          <p:cNvSpPr>
            <a:spLocks xmlns:a="http://schemas.openxmlformats.org/drawingml/2006/main" noGrp="1"/>
          </p:cNvSpPr>
          <p:nvPr/>
        </p:nvSpPr>
        <p:spPr>
          <a:xfrm xmlns:a="http://schemas.openxmlformats.org/drawingml/2006/main">
            <a:off x="1285875" y="3676650"/>
            <a:ext cx="2905125" cy="19050"/>
          </a:xfrm>
          <a:prstGeom xmlns:a="http://schemas.openxmlformats.org/drawingml/2006/main" prst="rect">
            <a:avLst/>
          </a:prstGeom>
          <a:solidFill xmlns:a="http://schemas.openxmlformats.org/drawingml/2006/main">
            <a:srgbClr val="45617F"/>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0B271B9B-F413-47D0-B2A7-7BD2A95A2AEE}"/>
              </a:ext>
            </a:extLst>
          </p:cNvPr>
          <p:cNvSpPr>
            <a:spLocks xmlns:a="http://schemas.openxmlformats.org/drawingml/2006/main" noGrp="1"/>
          </p:cNvSpPr>
          <p:nvPr/>
        </p:nvSpPr>
        <p:spPr>
          <a:xfrm xmlns:a="http://schemas.openxmlformats.org/drawingml/2006/main">
            <a:off x="1000125" y="3886200"/>
            <a:ext cx="3476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00" b="1">
                <a:solidFill>
                  <a:srgbClr val="D6A84B"/>
                </a:solidFill>
              </a:defRPr>
            </a:pPr>
            <a:r>
              <a:rPr sz="1800" b="1">
                <a:solidFill>
                  <a:srgbClr val="D6A84B"/>
                </a:solidFill>
              </a:rPr>
              <a:t>1,162 owner responses</a:t>
            </a:r>
          </a:p>
        </p:txBody>
      </p:sp>
      <p:sp>
        <p:nvSpPr>
          <p:cNvPr id="14" name="">
            <a:extLst xmlns:a="http://schemas.openxmlformats.org/drawingml/2006/main">
              <a:ext uri="{FF2B5EF4-FFF2-40B4-BE49-F238E27FC236}">
                <a16:creationId xmlns:a16="http://schemas.microsoft.com/office/drawing/2014/main" id="{DC89DC16-0FA0-4BF2-80D8-F9BCA427363F}"/>
              </a:ext>
            </a:extLst>
          </p:cNvPr>
          <p:cNvSpPr>
            <a:spLocks xmlns:a="http://schemas.openxmlformats.org/drawingml/2006/main" noGrp="1"/>
          </p:cNvSpPr>
          <p:nvPr/>
        </p:nvSpPr>
        <p:spPr>
          <a:xfrm xmlns:a="http://schemas.openxmlformats.org/drawingml/2006/main">
            <a:off x="1000125" y="4352925"/>
            <a:ext cx="34766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a:solidFill>
                  <a:srgbClr val="C5CED8"/>
                </a:solidFill>
              </a:defRPr>
            </a:pPr>
            <a:r>
              <a:rPr sz="1350" b="1">
                <a:solidFill>
                  <a:srgbClr val="C5CED8"/>
                </a:solidFill>
              </a:rPr>
              <a:t>78.6% of the negative inventory</a:t>
            </a:r>
          </a:p>
        </p:txBody>
      </p:sp>
      <p:sp>
        <p:nvSpPr>
          <p:cNvPr id="15" name="">
            <a:extLst xmlns:a="http://schemas.openxmlformats.org/drawingml/2006/main">
              <a:ext uri="{FF2B5EF4-FFF2-40B4-BE49-F238E27FC236}">
                <a16:creationId xmlns:a16="http://schemas.microsoft.com/office/drawing/2014/main" id="{4555B7E3-24A2-44C8-B602-DABF88494851}"/>
              </a:ext>
            </a:extLst>
          </p:cNvPr>
          <p:cNvSpPr>
            <a:spLocks xmlns:a="http://schemas.openxmlformats.org/drawingml/2006/main" noGrp="1"/>
          </p:cNvSpPr>
          <p:nvPr/>
        </p:nvSpPr>
        <p:spPr>
          <a:xfrm xmlns:a="http://schemas.openxmlformats.org/drawingml/2006/main">
            <a:off x="1000125" y="4819650"/>
            <a:ext cx="3476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a:solidFill>
                  <a:srgbClr val="FFFFFF"/>
                </a:solidFill>
              </a:defRPr>
            </a:pPr>
            <a:r>
              <a:rPr sz="1275" b="1">
                <a:solidFill>
                  <a:srgbClr val="FFFFFF"/>
                </a:solidFill>
              </a:rPr>
              <a:t>958 are attached to one-star reviews</a:t>
            </a:r>
          </a:p>
        </p:txBody>
      </p:sp>
      <p:sp>
        <p:nvSpPr>
          <p:cNvPr id="16" name="">
            <a:extLst xmlns:a="http://schemas.openxmlformats.org/drawingml/2006/main">
              <a:ext uri="{FF2B5EF4-FFF2-40B4-BE49-F238E27FC236}">
                <a16:creationId xmlns:a16="http://schemas.microsoft.com/office/drawing/2014/main" id="{A10A0506-9208-4A0D-A5D4-127A92FB4F29}"/>
              </a:ext>
            </a:extLst>
          </p:cNvPr>
          <p:cNvSpPr>
            <a:spLocks xmlns:a="http://schemas.openxmlformats.org/drawingml/2006/main" noGrp="1"/>
          </p:cNvSpPr>
          <p:nvPr/>
        </p:nvSpPr>
        <p:spPr>
          <a:xfrm xmlns:a="http://schemas.openxmlformats.org/drawingml/2006/main">
            <a:off x="5286375" y="1943100"/>
            <a:ext cx="533400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a:solidFill>
                  <a:srgbClr val="C8323A"/>
                </a:solidFill>
              </a:defRPr>
            </a:pPr>
            <a:r>
              <a:rPr sz="1125" b="1">
                <a:solidFill>
                  <a:srgbClr val="C8323A"/>
                </a:solidFill>
              </a:rPr>
              <a:t>WHAT ACTUALLY HAPPENED</a:t>
            </a:r>
          </a:p>
        </p:txBody>
      </p:sp>
      <p:sp>
        <p:nvSpPr>
          <p:cNvPr id="17" name="">
            <a:extLst xmlns:a="http://schemas.openxmlformats.org/drawingml/2006/main">
              <a:ext uri="{FF2B5EF4-FFF2-40B4-BE49-F238E27FC236}">
                <a16:creationId xmlns:a16="http://schemas.microsoft.com/office/drawing/2014/main" id="{25E359B8-D7E5-4F5C-AF73-EC0737B08F28}"/>
              </a:ext>
            </a:extLst>
          </p:cNvPr>
          <p:cNvSpPr>
            <a:spLocks xmlns:a="http://schemas.openxmlformats.org/drawingml/2006/main" noGrp="1"/>
          </p:cNvSpPr>
          <p:nvPr/>
        </p:nvSpPr>
        <p:spPr>
          <a:xfrm xmlns:a="http://schemas.openxmlformats.org/drawingml/2006/main">
            <a:off x="5286375" y="2476500"/>
            <a:ext cx="171450" cy="171450"/>
          </a:xfrm>
          <a:prstGeom xmlns:a="http://schemas.openxmlformats.org/drawingml/2006/main" prst="roundRect">
            <a:avLst>
              <a:gd name="adj" fmla="val 50000"/>
            </a:avLst>
          </a:prstGeom>
          <a:solidFill xmlns:a="http://schemas.openxmlformats.org/drawingml/2006/main">
            <a:srgbClr val="C8323A"/>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634C5B34-DD74-43AC-BA81-4161D07F88BA}"/>
              </a:ext>
            </a:extLst>
          </p:cNvPr>
          <p:cNvSpPr>
            <a:spLocks xmlns:a="http://schemas.openxmlformats.org/drawingml/2006/main" noGrp="1"/>
          </p:cNvSpPr>
          <p:nvPr/>
        </p:nvSpPr>
        <p:spPr>
          <a:xfrm xmlns:a="http://schemas.openxmlformats.org/drawingml/2006/main">
            <a:off x="5648325" y="2371725"/>
            <a:ext cx="547687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a:solidFill>
                  <a:srgbClr val="071B33"/>
                </a:solidFill>
              </a:defRPr>
            </a:pPr>
            <a:r>
              <a:rPr sz="1350" b="1">
                <a:solidFill>
                  <a:srgbClr val="071B33"/>
                </a:solidFill>
              </a:rPr>
              <a:t>1,011 responses point customers to the same named contact—making the pattern feel templated, not personal.</a:t>
            </a:r>
          </a:p>
        </p:txBody>
      </p:sp>
      <p:sp>
        <p:nvSpPr>
          <p:cNvPr id="19" name="">
            <a:extLst xmlns:a="http://schemas.openxmlformats.org/drawingml/2006/main">
              <a:ext uri="{FF2B5EF4-FFF2-40B4-BE49-F238E27FC236}">
                <a16:creationId xmlns:a16="http://schemas.microsoft.com/office/drawing/2014/main" id="{CE66F149-3674-46AC-B6ED-0555A5F38C6E}"/>
              </a:ext>
            </a:extLst>
          </p:cNvPr>
          <p:cNvSpPr>
            <a:spLocks xmlns:a="http://schemas.openxmlformats.org/drawingml/2006/main" noGrp="1"/>
          </p:cNvSpPr>
          <p:nvPr/>
        </p:nvSpPr>
        <p:spPr>
          <a:xfrm xmlns:a="http://schemas.openxmlformats.org/drawingml/2006/main">
            <a:off x="5286375" y="3124200"/>
            <a:ext cx="171450" cy="171450"/>
          </a:xfrm>
          <a:prstGeom xmlns:a="http://schemas.openxmlformats.org/drawingml/2006/main" prst="roundRect">
            <a:avLst>
              <a:gd name="adj" fmla="val 50000"/>
            </a:avLst>
          </a:prstGeom>
          <a:solidFill xmlns:a="http://schemas.openxmlformats.org/drawingml/2006/main">
            <a:srgbClr val="C8323A"/>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DEA10542-9262-4874-8A0A-252D6D6081E0}"/>
              </a:ext>
            </a:extLst>
          </p:cNvPr>
          <p:cNvSpPr>
            <a:spLocks xmlns:a="http://schemas.openxmlformats.org/drawingml/2006/main" noGrp="1"/>
          </p:cNvSpPr>
          <p:nvPr/>
        </p:nvSpPr>
        <p:spPr>
          <a:xfrm xmlns:a="http://schemas.openxmlformats.org/drawingml/2006/main">
            <a:off x="5648325" y="3019425"/>
            <a:ext cx="547687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a:solidFill>
                  <a:srgbClr val="071B33"/>
                </a:solidFill>
              </a:defRPr>
            </a:pPr>
            <a:r>
              <a:rPr sz="1350" b="0">
                <a:solidFill>
                  <a:srgbClr val="071B33"/>
                </a:solidFill>
              </a:rPr>
              <a:t>855 replies use ‘reach out’ or ‘contact us’ language instead of showing a public resolution.</a:t>
            </a:r>
          </a:p>
        </p:txBody>
      </p:sp>
      <p:sp>
        <p:nvSpPr>
          <p:cNvPr id="21" name="">
            <a:extLst xmlns:a="http://schemas.openxmlformats.org/drawingml/2006/main">
              <a:ext uri="{FF2B5EF4-FFF2-40B4-BE49-F238E27FC236}">
                <a16:creationId xmlns:a16="http://schemas.microsoft.com/office/drawing/2014/main" id="{718D1691-E01D-408A-AC68-37785E3CA176}"/>
              </a:ext>
            </a:extLst>
          </p:cNvPr>
          <p:cNvSpPr>
            <a:spLocks xmlns:a="http://schemas.openxmlformats.org/drawingml/2006/main" noGrp="1"/>
          </p:cNvSpPr>
          <p:nvPr/>
        </p:nvSpPr>
        <p:spPr>
          <a:xfrm xmlns:a="http://schemas.openxmlformats.org/drawingml/2006/main">
            <a:off x="5286375" y="3771900"/>
            <a:ext cx="171450" cy="171450"/>
          </a:xfrm>
          <a:prstGeom xmlns:a="http://schemas.openxmlformats.org/drawingml/2006/main" prst="roundRect">
            <a:avLst>
              <a:gd name="adj" fmla="val 50000"/>
            </a:avLst>
          </a:prstGeom>
          <a:solidFill xmlns:a="http://schemas.openxmlformats.org/drawingml/2006/main">
            <a:srgbClr val="C8323A"/>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2A508E02-C4A0-403D-A8F4-AE0D096B3AF0}"/>
              </a:ext>
            </a:extLst>
          </p:cNvPr>
          <p:cNvSpPr>
            <a:spLocks xmlns:a="http://schemas.openxmlformats.org/drawingml/2006/main" noGrp="1"/>
          </p:cNvSpPr>
          <p:nvPr/>
        </p:nvSpPr>
        <p:spPr>
          <a:xfrm xmlns:a="http://schemas.openxmlformats.org/drawingml/2006/main">
            <a:off x="5648325" y="3667125"/>
            <a:ext cx="547687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a:solidFill>
                  <a:srgbClr val="071B33"/>
                </a:solidFill>
              </a:defRPr>
            </a:pPr>
            <a:r>
              <a:rPr sz="1350" b="0">
                <a:solidFill>
                  <a:srgbClr val="071B33"/>
                </a:solidFill>
              </a:rPr>
              <a:t>Reviewers themselves describe failed response follow-through, including unanswered calls and full voicemail.</a:t>
            </a:r>
          </a:p>
        </p:txBody>
      </p:sp>
      <p:sp>
        <p:nvSpPr>
          <p:cNvPr id="23" name="">
            <a:extLst xmlns:a="http://schemas.openxmlformats.org/drawingml/2006/main">
              <a:ext uri="{FF2B5EF4-FFF2-40B4-BE49-F238E27FC236}">
                <a16:creationId xmlns:a16="http://schemas.microsoft.com/office/drawing/2014/main" id="{062F4B94-FCC3-434E-AB37-E46FB8FDA21F}"/>
              </a:ext>
            </a:extLst>
          </p:cNvPr>
          <p:cNvSpPr>
            <a:spLocks xmlns:a="http://schemas.openxmlformats.org/drawingml/2006/main" noGrp="1"/>
          </p:cNvSpPr>
          <p:nvPr/>
        </p:nvSpPr>
        <p:spPr>
          <a:xfrm xmlns:a="http://schemas.openxmlformats.org/drawingml/2006/main">
            <a:off x="5286375" y="4419600"/>
            <a:ext cx="171450" cy="171450"/>
          </a:xfrm>
          <a:prstGeom xmlns:a="http://schemas.openxmlformats.org/drawingml/2006/main" prst="roundRect">
            <a:avLst>
              <a:gd name="adj" fmla="val 50000"/>
            </a:avLst>
          </a:prstGeom>
          <a:solidFill xmlns:a="http://schemas.openxmlformats.org/drawingml/2006/main">
            <a:srgbClr val="D6A84B"/>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857DE55D-956D-405E-B312-5C7E5FF7F78C}"/>
              </a:ext>
            </a:extLst>
          </p:cNvPr>
          <p:cNvSpPr>
            <a:spLocks xmlns:a="http://schemas.openxmlformats.org/drawingml/2006/main" noGrp="1"/>
          </p:cNvSpPr>
          <p:nvPr/>
        </p:nvSpPr>
        <p:spPr>
          <a:xfrm xmlns:a="http://schemas.openxmlformats.org/drawingml/2006/main">
            <a:off x="5648325" y="4314825"/>
            <a:ext cx="547687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a:solidFill>
                  <a:srgbClr val="071B33"/>
                </a:solidFill>
              </a:defRPr>
            </a:pPr>
            <a:r>
              <a:rPr sz="1350" b="0">
                <a:solidFill>
                  <a:srgbClr val="071B33"/>
                </a:solidFill>
              </a:rPr>
              <a:t>Every reply adds dealership-authored names, services and complaint context to a business-linked exchange.</a:t>
            </a:r>
          </a:p>
        </p:txBody>
      </p:sp>
      <p:sp>
        <p:nvSpPr>
          <p:cNvPr id="25" name="">
            <a:extLst xmlns:a="http://schemas.openxmlformats.org/drawingml/2006/main">
              <a:ext uri="{FF2B5EF4-FFF2-40B4-BE49-F238E27FC236}">
                <a16:creationId xmlns:a16="http://schemas.microsoft.com/office/drawing/2014/main" id="{507034E5-734E-4012-B856-B3DE3E2794BA}"/>
              </a:ext>
            </a:extLst>
          </p:cNvPr>
          <p:cNvSpPr>
            <a:spLocks xmlns:a="http://schemas.openxmlformats.org/drawingml/2006/main" noGrp="1"/>
          </p:cNvSpPr>
          <p:nvPr/>
        </p:nvSpPr>
        <p:spPr>
          <a:xfrm xmlns:a="http://schemas.openxmlformats.org/drawingml/2006/main">
            <a:off x="5286375" y="5210175"/>
            <a:ext cx="5838825" cy="619125"/>
          </a:xfrm>
          <a:prstGeom xmlns:a="http://schemas.openxmlformats.org/drawingml/2006/main" prst="roundRect">
            <a:avLst>
              <a:gd name="adj" fmla="val 18462"/>
            </a:avLst>
          </a:prstGeom>
          <a:solidFill xmlns:a="http://schemas.openxmlformats.org/drawingml/2006/main">
            <a:srgbClr val="FFF4DF"/>
          </a:solidFill>
          <a:ln xmlns:a="http://schemas.openxmlformats.org/drawingml/2006/main" w="9525">
            <a:solidFill>
              <a:srgbClr val="E8C97E"/>
            </a:solidFill>
            <a:prstDash val="solid"/>
          </a:ln>
        </p:spPr>
      </p:sp>
      <p:sp>
        <p:nvSpPr>
          <p:cNvPr id="26" name="">
            <a:extLst xmlns:a="http://schemas.openxmlformats.org/drawingml/2006/main">
              <a:ext uri="{FF2B5EF4-FFF2-40B4-BE49-F238E27FC236}">
                <a16:creationId xmlns:a16="http://schemas.microsoft.com/office/drawing/2014/main" id="{E44FC8A4-9BE7-49DE-9D64-6650164026FC}"/>
              </a:ext>
            </a:extLst>
          </p:cNvPr>
          <p:cNvSpPr>
            <a:spLocks xmlns:a="http://schemas.openxmlformats.org/drawingml/2006/main" noGrp="1"/>
          </p:cNvSpPr>
          <p:nvPr/>
        </p:nvSpPr>
        <p:spPr>
          <a:xfrm xmlns:a="http://schemas.openxmlformats.org/drawingml/2006/main">
            <a:off x="5524500" y="5353050"/>
            <a:ext cx="536257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a:solidFill>
                  <a:srgbClr val="071B33"/>
                </a:solidFill>
              </a:defRPr>
            </a:pPr>
            <a:r>
              <a:rPr sz="1350" b="1">
                <a:solidFill>
                  <a:srgbClr val="071B33"/>
                </a:solidFill>
              </a:rPr>
              <a:t>Respond for resolution—not because a checklist says every negative review needs more words.</a:t>
            </a:r>
          </a:p>
        </p:txBody>
      </p:sp>
      <p:sp>
        <p:nvSpPr>
          <p:cNvPr id="27" name="">
            <a:extLst xmlns:a="http://schemas.openxmlformats.org/drawingml/2006/main">
              <a:ext uri="{FF2B5EF4-FFF2-40B4-BE49-F238E27FC236}">
                <a16:creationId xmlns:a16="http://schemas.microsoft.com/office/drawing/2014/main" id="{452AB863-8EAD-4703-AA45-03F91969D6A4}"/>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8" name="">
            <a:extLst xmlns:a="http://schemas.openxmlformats.org/drawingml/2006/main">
              <a:ext uri="{FF2B5EF4-FFF2-40B4-BE49-F238E27FC236}">
                <a16:creationId xmlns:a16="http://schemas.microsoft.com/office/drawing/2014/main" id="{7118A4D1-CC6C-497E-9C48-E9763A8E4576}"/>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62" name=""/>
          <p:cNvPicPr>
            <a:picLocks xmlns:a="http://schemas.openxmlformats.org/drawingml/2006/main" noChangeAspect="1"/>
          </p:cNvPicPr>
          <p:nvPr/>
        </p:nvPicPr>
        <p:blipFill>
          <a:blip xmlns:r="http://schemas.openxmlformats.org/officeDocument/2006/relationships" xmlns:a="http://schemas.openxmlformats.org/drawingml/2006/main" r:embed="R88c4fbcc5e6e442b"/>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30" name="">
            <a:extLst xmlns:a="http://schemas.openxmlformats.org/drawingml/2006/main">
              <a:ext uri="{FF2B5EF4-FFF2-40B4-BE49-F238E27FC236}">
                <a16:creationId xmlns:a16="http://schemas.microsoft.com/office/drawing/2014/main" id="{B73CB546-CC71-4B3D-97D7-D7185A187BE4}"/>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31" name="">
            <a:extLst xmlns:a="http://schemas.openxmlformats.org/drawingml/2006/main">
              <a:ext uri="{FF2B5EF4-FFF2-40B4-BE49-F238E27FC236}">
                <a16:creationId xmlns:a16="http://schemas.microsoft.com/office/drawing/2014/main" id="{96FBC0D0-7912-418E-949A-F9748F2A25C7}"/>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32" name="">
            <a:extLst xmlns:a="http://schemas.openxmlformats.org/drawingml/2006/main">
              <a:ext uri="{FF2B5EF4-FFF2-40B4-BE49-F238E27FC236}">
                <a16:creationId xmlns:a16="http://schemas.microsoft.com/office/drawing/2014/main" id="{E8DE6D0F-4F10-4637-9D30-E5FD883FC82F}"/>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66" name=""/>
          <p:cNvPicPr>
            <a:picLocks xmlns:a="http://schemas.openxmlformats.org/drawingml/2006/main" noChangeAspect="1"/>
          </p:cNvPicPr>
          <p:nvPr/>
        </p:nvPicPr>
        <p:blipFill>
          <a:blip xmlns:r="http://schemas.openxmlformats.org/officeDocument/2006/relationships" xmlns:a="http://schemas.openxmlformats.org/drawingml/2006/main" r:embed="Re2d3b3bd1a014e8f"/>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97327774"/>
      </p:ext>
    </p:extLst>
  </p:cSld>
</p:sld>
</file>

<file path=ppt/slides/slide18.xml><?xml version="1.0" encoding="utf-8"?>
<p:sld xmlns:p="http://schemas.openxmlformats.org/presentationml/2006/main">
  <p:cSld>
    <p:bg>
      <p:bgPr>
        <a:solidFill xmlns:a="http://schemas.openxmlformats.org/drawingml/2006/main">
          <a:srgbClr val="071B33"/>
        </a:solidFill>
      </p:bgPr>
    </p:bg>
    <p:spTree>
      <p:nvGrpSpPr>
        <p:cNvPr id="1" name=""/>
        <p:cNvGrpSpPr/>
        <p:nvPr/>
      </p:nvGrpSpPr>
      <p:grpSpPr>
        <a:xfrm xmlns:a="http://schemas.openxmlformats.org/drawingml/2006/main"/>
      </p:grpSpPr>
      <p:sp>
        <p:nvSpPr>
          <p:cNvPr id="30" name="">
            <a:extLst xmlns:a="http://schemas.openxmlformats.org/drawingml/2006/main">
              <a:ext uri="{FF2B5EF4-FFF2-40B4-BE49-F238E27FC236}">
                <a16:creationId xmlns:a16="http://schemas.microsoft.com/office/drawing/2014/main" id="{1655D32A-8293-4D5D-99DD-90DE04F56BF9}"/>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D2948"/>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31BF08B8-1BA3-461F-93A6-1F5202200006}"/>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d5fa09c0acaa4683"/>
          <a:stretch xmlns:a="http://schemas.openxmlformats.org/drawingml/2006/main"/>
        </p:blipFill>
        <p:spPr>
          <a:xfrm xmlns:a="http://schemas.openxmlformats.org/drawingml/2006/main">
            <a:off x="685800" y="247650"/>
            <a:ext cx="571500" cy="57150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11FB0D98-5EF0-42F5-9211-D4B651564426}"/>
              </a:ext>
            </a:extLst>
          </p:cNvPr>
          <p:cNvSpPr>
            <a:spLocks xmlns:a="http://schemas.openxmlformats.org/drawingml/2006/main" noGrp="1"/>
          </p:cNvSpPr>
          <p:nvPr/>
        </p:nvSpPr>
        <p:spPr>
          <a:xfrm xmlns:a="http://schemas.openxmlformats.org/drawingml/2006/main">
            <a:off x="1409700" y="29527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5" name="">
            <a:extLst xmlns:a="http://schemas.openxmlformats.org/drawingml/2006/main">
              <a:ext uri="{FF2B5EF4-FFF2-40B4-BE49-F238E27FC236}">
                <a16:creationId xmlns:a16="http://schemas.microsoft.com/office/drawing/2014/main" id="{78C45CF4-F623-4D11-B07F-E57AF1DF062A}"/>
              </a:ext>
            </a:extLst>
          </p:cNvPr>
          <p:cNvSpPr>
            <a:spLocks xmlns:a="http://schemas.openxmlformats.org/drawingml/2006/main" noGrp="1"/>
          </p:cNvSpPr>
          <p:nvPr/>
        </p:nvSpPr>
        <p:spPr>
          <a:xfrm xmlns:a="http://schemas.openxmlformats.org/drawingml/2006/main">
            <a:off x="1409700" y="514350"/>
            <a:ext cx="4000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2EC5CE"/>
                </a:solidFill>
              </a:defRPr>
            </a:pPr>
            <a:r>
              <a:rPr sz="825" b="1">
                <a:solidFill>
                  <a:srgbClr val="2EC5CE"/>
                </a:solidFill>
              </a:rPr>
              <a:t>THE REMOVAL ATTACK PLAN</a:t>
            </a:r>
          </a:p>
        </p:txBody>
      </p:sp>
      <p:sp>
        <p:nvSpPr>
          <p:cNvPr id="6" name="">
            <a:extLst xmlns:a="http://schemas.openxmlformats.org/drawingml/2006/main">
              <a:ext uri="{FF2B5EF4-FFF2-40B4-BE49-F238E27FC236}">
                <a16:creationId xmlns:a16="http://schemas.microsoft.com/office/drawing/2014/main" id="{52875D0C-13CB-4D38-8DF6-01DD4D50655C}"/>
              </a:ext>
            </a:extLst>
          </p:cNvPr>
          <p:cNvSpPr>
            <a:spLocks xmlns:a="http://schemas.openxmlformats.org/drawingml/2006/main" noGrp="1"/>
          </p:cNvSpPr>
          <p:nvPr/>
        </p:nvSpPr>
        <p:spPr>
          <a:xfrm xmlns:a="http://schemas.openxmlformats.org/drawingml/2006/main">
            <a:off x="685800" y="914400"/>
            <a:ext cx="84772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000" b="1">
                <a:solidFill>
                  <a:srgbClr val="FFFFFF"/>
                </a:solidFill>
              </a:defRPr>
            </a:pPr>
            <a:r>
              <a:rPr sz="3000" b="1">
                <a:solidFill>
                  <a:srgbClr val="FFFFFF"/>
                </a:solidFill>
              </a:rPr>
              <a:t>Come out of the gate with 200.</a:t>
            </a:r>
          </a:p>
        </p:txBody>
      </p:sp>
      <p:sp>
        <p:nvSpPr>
          <p:cNvPr id="7" name="">
            <a:extLst xmlns:a="http://schemas.openxmlformats.org/drawingml/2006/main">
              <a:ext uri="{FF2B5EF4-FFF2-40B4-BE49-F238E27FC236}">
                <a16:creationId xmlns:a16="http://schemas.microsoft.com/office/drawing/2014/main" id="{7CC99577-DB01-4804-AAA1-B02F224526AD}"/>
              </a:ext>
            </a:extLst>
          </p:cNvPr>
          <p:cNvSpPr>
            <a:spLocks xmlns:a="http://schemas.openxmlformats.org/drawingml/2006/main" noGrp="1"/>
          </p:cNvSpPr>
          <p:nvPr/>
        </p:nvSpPr>
        <p:spPr>
          <a:xfrm xmlns:a="http://schemas.openxmlformats.org/drawingml/2006/main">
            <a:off x="685800" y="1504950"/>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37" name=""/>
          <p:cNvPicPr>
            <a:picLocks xmlns:a="http://schemas.openxmlformats.org/drawingml/2006/main" noChangeAspect="1"/>
          </p:cNvPicPr>
          <p:nvPr/>
        </p:nvPicPr>
        <p:blipFill>
          <a:blip xmlns:r="http://schemas.openxmlformats.org/officeDocument/2006/relationships" xmlns:a="http://schemas.openxmlformats.org/drawingml/2006/main" r:embed="R0191af6fcf124a6f"/>
          <a:stretch xmlns:a="http://schemas.openxmlformats.org/drawingml/2006/main"/>
        </p:blipFill>
        <p:spPr>
          <a:xfrm xmlns:a="http://schemas.openxmlformats.org/drawingml/2006/main">
            <a:off x="10058677" y="295275"/>
            <a:ext cx="1313895" cy="704850"/>
          </a:xfrm>
          <a:prstGeom xmlns:a="http://schemas.openxmlformats.org/drawingml/2006/main" prst="rect">
            <a:avLst/>
          </a:prstGeom>
        </p:spPr>
      </p:pic>
      <p:sp>
        <p:nvSpPr>
          <p:cNvPr id="9" name="">
            <a:extLst xmlns:a="http://schemas.openxmlformats.org/drawingml/2006/main">
              <a:ext uri="{FF2B5EF4-FFF2-40B4-BE49-F238E27FC236}">
                <a16:creationId xmlns:a16="http://schemas.microsoft.com/office/drawing/2014/main" id="{F566D12A-9EAE-44DD-941F-264BF3D7BF7D}"/>
              </a:ext>
            </a:extLst>
          </p:cNvPr>
          <p:cNvSpPr>
            <a:spLocks xmlns:a="http://schemas.openxmlformats.org/drawingml/2006/main" noGrp="1"/>
          </p:cNvSpPr>
          <p:nvPr/>
        </p:nvSpPr>
        <p:spPr>
          <a:xfrm xmlns:a="http://schemas.openxmlformats.org/drawingml/2006/main">
            <a:off x="685800" y="1828800"/>
            <a:ext cx="3162300" cy="2838450"/>
          </a:xfrm>
          <a:prstGeom xmlns:a="http://schemas.openxmlformats.org/drawingml/2006/main" prst="roundRect">
            <a:avLst>
              <a:gd name="adj" fmla="val 4027"/>
            </a:avLst>
          </a:prstGeom>
          <a:solidFill xmlns:a="http://schemas.openxmlformats.org/drawingml/2006/main">
            <a:srgbClr val="0D2948"/>
          </a:solidFill>
          <a:ln xmlns:a="http://schemas.openxmlformats.org/drawingml/2006/main" w="9525">
            <a:solidFill>
              <a:srgbClr val="355575"/>
            </a:solidFill>
            <a:prstDash val="solid"/>
          </a:ln>
        </p:spPr>
      </p:sp>
      <p:sp>
        <p:nvSpPr>
          <p:cNvPr id="10" name="">
            <a:extLst xmlns:a="http://schemas.openxmlformats.org/drawingml/2006/main">
              <a:ext uri="{FF2B5EF4-FFF2-40B4-BE49-F238E27FC236}">
                <a16:creationId xmlns:a16="http://schemas.microsoft.com/office/drawing/2014/main" id="{AEE226EF-3A18-45B8-B033-B967ED6F3598}"/>
              </a:ext>
            </a:extLst>
          </p:cNvPr>
          <p:cNvSpPr>
            <a:spLocks xmlns:a="http://schemas.openxmlformats.org/drawingml/2006/main" noGrp="1"/>
          </p:cNvSpPr>
          <p:nvPr/>
        </p:nvSpPr>
        <p:spPr>
          <a:xfrm xmlns:a="http://schemas.openxmlformats.org/drawingml/2006/main">
            <a:off x="685800" y="1828800"/>
            <a:ext cx="3162300" cy="47625"/>
          </a:xfrm>
          <a:prstGeom xmlns:a="http://schemas.openxmlformats.org/drawingml/2006/main" prst="rect">
            <a:avLst/>
          </a:prstGeom>
          <a:solidFill xmlns:a="http://schemas.openxmlformats.org/drawingml/2006/main">
            <a:srgbClr val="C8323A"/>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61AD841A-C836-4CD4-8D91-B4AD2F929110}"/>
              </a:ext>
            </a:extLst>
          </p:cNvPr>
          <p:cNvSpPr>
            <a:spLocks xmlns:a="http://schemas.openxmlformats.org/drawingml/2006/main" noGrp="1"/>
          </p:cNvSpPr>
          <p:nvPr/>
        </p:nvSpPr>
        <p:spPr>
          <a:xfrm xmlns:a="http://schemas.openxmlformats.org/drawingml/2006/main">
            <a:off x="914400" y="2076450"/>
            <a:ext cx="270510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600" b="1">
                <a:solidFill>
                  <a:srgbClr val="C8323A"/>
                </a:solidFill>
              </a:defRPr>
            </a:pPr>
            <a:r>
              <a:rPr sz="3600" b="1">
                <a:solidFill>
                  <a:srgbClr val="C8323A"/>
                </a:solidFill>
              </a:rPr>
              <a:t>200</a:t>
            </a:r>
          </a:p>
        </p:txBody>
      </p:sp>
      <p:sp>
        <p:nvSpPr>
          <p:cNvPr id="12" name="">
            <a:extLst xmlns:a="http://schemas.openxmlformats.org/drawingml/2006/main">
              <a:ext uri="{FF2B5EF4-FFF2-40B4-BE49-F238E27FC236}">
                <a16:creationId xmlns:a16="http://schemas.microsoft.com/office/drawing/2014/main" id="{1A4B431C-6AB4-49AA-95F2-2046FBCB3105}"/>
              </a:ext>
            </a:extLst>
          </p:cNvPr>
          <p:cNvSpPr>
            <a:spLocks xmlns:a="http://schemas.openxmlformats.org/drawingml/2006/main" noGrp="1"/>
          </p:cNvSpPr>
          <p:nvPr/>
        </p:nvSpPr>
        <p:spPr>
          <a:xfrm xmlns:a="http://schemas.openxmlformats.org/drawingml/2006/main">
            <a:off x="914400" y="2771775"/>
            <a:ext cx="2705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a:solidFill>
                  <a:srgbClr val="FFFFFF"/>
                </a:solidFill>
              </a:defRPr>
            </a:pPr>
            <a:r>
              <a:rPr sz="1350" b="1">
                <a:solidFill>
                  <a:srgbClr val="FFFFFF"/>
                </a:solidFill>
              </a:rPr>
              <a:t>AUDIT + LAUNCH</a:t>
            </a:r>
          </a:p>
        </p:txBody>
      </p:sp>
      <p:sp>
        <p:nvSpPr>
          <p:cNvPr id="13" name="">
            <a:extLst xmlns:a="http://schemas.openxmlformats.org/drawingml/2006/main">
              <a:ext uri="{FF2B5EF4-FFF2-40B4-BE49-F238E27FC236}">
                <a16:creationId xmlns:a16="http://schemas.microsoft.com/office/drawing/2014/main" id="{22F3F97A-E4AC-4EDC-A9AB-893FB44F27E4}"/>
              </a:ext>
            </a:extLst>
          </p:cNvPr>
          <p:cNvSpPr>
            <a:spLocks xmlns:a="http://schemas.openxmlformats.org/drawingml/2006/main" noGrp="1"/>
          </p:cNvSpPr>
          <p:nvPr/>
        </p:nvSpPr>
        <p:spPr>
          <a:xfrm xmlns:a="http://schemas.openxmlformats.org/drawingml/2006/main">
            <a:off x="952500" y="3267075"/>
            <a:ext cx="2628900" cy="1085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0">
                <a:solidFill>
                  <a:srgbClr val="C9D9EA"/>
                </a:solidFill>
              </a:defRPr>
            </a:pPr>
            <a:r>
              <a:rPr sz="1350" b="0">
                <a:solidFill>
                  <a:srgbClr val="C9D9EA"/>
                </a:solidFill>
              </a:rPr>
              <a:t>Rank the highest-impact reviews, preserve evidence, assess policy grounds and submit eligible challenges in prioritized waves.</a:t>
            </a:r>
          </a:p>
        </p:txBody>
      </p:sp>
      <p:sp>
        <p:nvSpPr>
          <p:cNvPr id="14" name="">
            <a:extLst xmlns:a="http://schemas.openxmlformats.org/drawingml/2006/main">
              <a:ext uri="{FF2B5EF4-FFF2-40B4-BE49-F238E27FC236}">
                <a16:creationId xmlns:a16="http://schemas.microsoft.com/office/drawing/2014/main" id="{2762918A-5E5B-4D4D-A7DF-328354A01A7A}"/>
              </a:ext>
            </a:extLst>
          </p:cNvPr>
          <p:cNvSpPr>
            <a:spLocks xmlns:a="http://schemas.openxmlformats.org/drawingml/2006/main" noGrp="1"/>
          </p:cNvSpPr>
          <p:nvPr/>
        </p:nvSpPr>
        <p:spPr>
          <a:xfrm xmlns:a="http://schemas.openxmlformats.org/drawingml/2006/main">
            <a:off x="4171950" y="1828800"/>
            <a:ext cx="3162300" cy="2838450"/>
          </a:xfrm>
          <a:prstGeom xmlns:a="http://schemas.openxmlformats.org/drawingml/2006/main" prst="roundRect">
            <a:avLst>
              <a:gd name="adj" fmla="val 4027"/>
            </a:avLst>
          </a:prstGeom>
          <a:solidFill xmlns:a="http://schemas.openxmlformats.org/drawingml/2006/main">
            <a:srgbClr val="0D2948"/>
          </a:solidFill>
          <a:ln xmlns:a="http://schemas.openxmlformats.org/drawingml/2006/main" w="9525">
            <a:solidFill>
              <a:srgbClr val="355575"/>
            </a:solidFill>
            <a:prstDash val="solid"/>
          </a:ln>
        </p:spPr>
      </p:sp>
      <p:sp>
        <p:nvSpPr>
          <p:cNvPr id="15" name="">
            <a:extLst xmlns:a="http://schemas.openxmlformats.org/drawingml/2006/main">
              <a:ext uri="{FF2B5EF4-FFF2-40B4-BE49-F238E27FC236}">
                <a16:creationId xmlns:a16="http://schemas.microsoft.com/office/drawing/2014/main" id="{3C8DB266-EA14-4043-B892-371071600CFD}"/>
              </a:ext>
            </a:extLst>
          </p:cNvPr>
          <p:cNvSpPr>
            <a:spLocks xmlns:a="http://schemas.openxmlformats.org/drawingml/2006/main" noGrp="1"/>
          </p:cNvSpPr>
          <p:nvPr/>
        </p:nvSpPr>
        <p:spPr>
          <a:xfrm xmlns:a="http://schemas.openxmlformats.org/drawingml/2006/main">
            <a:off x="4171950" y="1828800"/>
            <a:ext cx="31623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0CA67788-FF7B-48B7-879F-69316CDE05F3}"/>
              </a:ext>
            </a:extLst>
          </p:cNvPr>
          <p:cNvSpPr>
            <a:spLocks xmlns:a="http://schemas.openxmlformats.org/drawingml/2006/main" noGrp="1"/>
          </p:cNvSpPr>
          <p:nvPr/>
        </p:nvSpPr>
        <p:spPr>
          <a:xfrm xmlns:a="http://schemas.openxmlformats.org/drawingml/2006/main">
            <a:off x="4400550" y="2076450"/>
            <a:ext cx="270510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600" b="1">
                <a:solidFill>
                  <a:srgbClr val="D6A84B"/>
                </a:solidFill>
              </a:defRPr>
            </a:pPr>
            <a:r>
              <a:rPr sz="3600" b="1">
                <a:solidFill>
                  <a:srgbClr val="D6A84B"/>
                </a:solidFill>
              </a:rPr>
              <a:t>50</a:t>
            </a:r>
          </a:p>
        </p:txBody>
      </p:sp>
      <p:sp>
        <p:nvSpPr>
          <p:cNvPr id="17" name="">
            <a:extLst xmlns:a="http://schemas.openxmlformats.org/drawingml/2006/main">
              <a:ext uri="{FF2B5EF4-FFF2-40B4-BE49-F238E27FC236}">
                <a16:creationId xmlns:a16="http://schemas.microsoft.com/office/drawing/2014/main" id="{F7A3E56A-C56C-45D4-B6C8-F5B965FD9DB7}"/>
              </a:ext>
            </a:extLst>
          </p:cNvPr>
          <p:cNvSpPr>
            <a:spLocks xmlns:a="http://schemas.openxmlformats.org/drawingml/2006/main" noGrp="1"/>
          </p:cNvSpPr>
          <p:nvPr/>
        </p:nvSpPr>
        <p:spPr>
          <a:xfrm xmlns:a="http://schemas.openxmlformats.org/drawingml/2006/main">
            <a:off x="4400550" y="2771775"/>
            <a:ext cx="2705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a:solidFill>
                  <a:srgbClr val="FFFFFF"/>
                </a:solidFill>
              </a:defRPr>
            </a:pPr>
            <a:r>
              <a:rPr sz="1350" b="1">
                <a:solidFill>
                  <a:srgbClr val="FFFFFF"/>
                </a:solidFill>
              </a:rPr>
              <a:t>MONTHLY CONTROL</a:t>
            </a:r>
          </a:p>
        </p:txBody>
      </p:sp>
      <p:sp>
        <p:nvSpPr>
          <p:cNvPr id="18" name="">
            <a:extLst xmlns:a="http://schemas.openxmlformats.org/drawingml/2006/main">
              <a:ext uri="{FF2B5EF4-FFF2-40B4-BE49-F238E27FC236}">
                <a16:creationId xmlns:a16="http://schemas.microsoft.com/office/drawing/2014/main" id="{507895D0-B0CD-4F6F-9224-8A652CDBB08E}"/>
              </a:ext>
            </a:extLst>
          </p:cNvPr>
          <p:cNvSpPr>
            <a:spLocks xmlns:a="http://schemas.openxmlformats.org/drawingml/2006/main" noGrp="1"/>
          </p:cNvSpPr>
          <p:nvPr/>
        </p:nvSpPr>
        <p:spPr>
          <a:xfrm xmlns:a="http://schemas.openxmlformats.org/drawingml/2006/main">
            <a:off x="4438650" y="3267075"/>
            <a:ext cx="2628900" cy="1085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0">
                <a:solidFill>
                  <a:srgbClr val="C9D9EA"/>
                </a:solidFill>
              </a:defRPr>
            </a:pPr>
            <a:r>
              <a:rPr sz="1350" b="0">
                <a:solidFill>
                  <a:srgbClr val="C9D9EA"/>
                </a:solidFill>
              </a:rPr>
              <a:t>Work the next 50 ranked reviews, track decisions and profile movement, then refill the queue from the audit workbook.</a:t>
            </a:r>
          </a:p>
        </p:txBody>
      </p:sp>
      <p:sp>
        <p:nvSpPr>
          <p:cNvPr id="19" name="">
            <a:extLst xmlns:a="http://schemas.openxmlformats.org/drawingml/2006/main">
              <a:ext uri="{FF2B5EF4-FFF2-40B4-BE49-F238E27FC236}">
                <a16:creationId xmlns:a16="http://schemas.microsoft.com/office/drawing/2014/main" id="{64B9728D-92DB-4249-86EC-F35566616830}"/>
              </a:ext>
            </a:extLst>
          </p:cNvPr>
          <p:cNvSpPr>
            <a:spLocks xmlns:a="http://schemas.openxmlformats.org/drawingml/2006/main" noGrp="1"/>
          </p:cNvSpPr>
          <p:nvPr/>
        </p:nvSpPr>
        <p:spPr>
          <a:xfrm xmlns:a="http://schemas.openxmlformats.org/drawingml/2006/main">
            <a:off x="7658100" y="1828800"/>
            <a:ext cx="3162300" cy="2838450"/>
          </a:xfrm>
          <a:prstGeom xmlns:a="http://schemas.openxmlformats.org/drawingml/2006/main" prst="roundRect">
            <a:avLst>
              <a:gd name="adj" fmla="val 4027"/>
            </a:avLst>
          </a:prstGeom>
          <a:solidFill xmlns:a="http://schemas.openxmlformats.org/drawingml/2006/main">
            <a:srgbClr val="0D2948"/>
          </a:solidFill>
          <a:ln xmlns:a="http://schemas.openxmlformats.org/drawingml/2006/main" w="9525">
            <a:solidFill>
              <a:srgbClr val="355575"/>
            </a:solidFill>
            <a:prstDash val="solid"/>
          </a:ln>
        </p:spPr>
      </p:sp>
      <p:sp>
        <p:nvSpPr>
          <p:cNvPr id="20" name="">
            <a:extLst xmlns:a="http://schemas.openxmlformats.org/drawingml/2006/main">
              <a:ext uri="{FF2B5EF4-FFF2-40B4-BE49-F238E27FC236}">
                <a16:creationId xmlns:a16="http://schemas.microsoft.com/office/drawing/2014/main" id="{ABF9D73A-22D3-4FE9-8D62-CCCA2391A2FD}"/>
              </a:ext>
            </a:extLst>
          </p:cNvPr>
          <p:cNvSpPr>
            <a:spLocks xmlns:a="http://schemas.openxmlformats.org/drawingml/2006/main" noGrp="1"/>
          </p:cNvSpPr>
          <p:nvPr/>
        </p:nvSpPr>
        <p:spPr>
          <a:xfrm xmlns:a="http://schemas.openxmlformats.org/drawingml/2006/main">
            <a:off x="7658100" y="1828800"/>
            <a:ext cx="3162300" cy="47625"/>
          </a:xfrm>
          <a:prstGeom xmlns:a="http://schemas.openxmlformats.org/drawingml/2006/main" prst="rect">
            <a:avLst/>
          </a:prstGeom>
          <a:solidFill xmlns:a="http://schemas.openxmlformats.org/drawingml/2006/main">
            <a:srgbClr val="169B62"/>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C19F44C2-A57C-4729-9219-3E11F35B0C49}"/>
              </a:ext>
            </a:extLst>
          </p:cNvPr>
          <p:cNvSpPr>
            <a:spLocks xmlns:a="http://schemas.openxmlformats.org/drawingml/2006/main" noGrp="1"/>
          </p:cNvSpPr>
          <p:nvPr/>
        </p:nvSpPr>
        <p:spPr>
          <a:xfrm xmlns:a="http://schemas.openxmlformats.org/drawingml/2006/main">
            <a:off x="7886700" y="2076450"/>
            <a:ext cx="270510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600" b="1">
                <a:solidFill>
                  <a:srgbClr val="169B62"/>
                </a:solidFill>
              </a:defRPr>
            </a:pPr>
            <a:r>
              <a:rPr sz="3600" b="1">
                <a:solidFill>
                  <a:srgbClr val="169B62"/>
                </a:solidFill>
              </a:rPr>
              <a:t>100</a:t>
            </a:r>
          </a:p>
        </p:txBody>
      </p:sp>
      <p:sp>
        <p:nvSpPr>
          <p:cNvPr id="22" name="">
            <a:extLst xmlns:a="http://schemas.openxmlformats.org/drawingml/2006/main">
              <a:ext uri="{FF2B5EF4-FFF2-40B4-BE49-F238E27FC236}">
                <a16:creationId xmlns:a16="http://schemas.microsoft.com/office/drawing/2014/main" id="{CEA790B9-BE29-4E7B-9B08-518C40492C6D}"/>
              </a:ext>
            </a:extLst>
          </p:cNvPr>
          <p:cNvSpPr>
            <a:spLocks xmlns:a="http://schemas.openxmlformats.org/drawingml/2006/main" noGrp="1"/>
          </p:cNvSpPr>
          <p:nvPr/>
        </p:nvSpPr>
        <p:spPr>
          <a:xfrm xmlns:a="http://schemas.openxmlformats.org/drawingml/2006/main">
            <a:off x="7886700" y="2771775"/>
            <a:ext cx="2705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a:solidFill>
                  <a:srgbClr val="FFFFFF"/>
                </a:solidFill>
              </a:defRPr>
            </a:pPr>
            <a:r>
              <a:rPr sz="1350" b="1">
                <a:solidFill>
                  <a:srgbClr val="FFFFFF"/>
                </a:solidFill>
              </a:rPr>
              <a:t>MONTHLY ACCELERATOR</a:t>
            </a:r>
          </a:p>
        </p:txBody>
      </p:sp>
      <p:sp>
        <p:nvSpPr>
          <p:cNvPr id="23" name="">
            <a:extLst xmlns:a="http://schemas.openxmlformats.org/drawingml/2006/main">
              <a:ext uri="{FF2B5EF4-FFF2-40B4-BE49-F238E27FC236}">
                <a16:creationId xmlns:a16="http://schemas.microsoft.com/office/drawing/2014/main" id="{84C06C5C-A365-4DC6-B753-05BF3BA17C26}"/>
              </a:ext>
            </a:extLst>
          </p:cNvPr>
          <p:cNvSpPr>
            <a:spLocks xmlns:a="http://schemas.openxmlformats.org/drawingml/2006/main" noGrp="1"/>
          </p:cNvSpPr>
          <p:nvPr/>
        </p:nvSpPr>
        <p:spPr>
          <a:xfrm xmlns:a="http://schemas.openxmlformats.org/drawingml/2006/main">
            <a:off x="7924800" y="3267075"/>
            <a:ext cx="2628900" cy="1085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0">
                <a:solidFill>
                  <a:srgbClr val="C9D9EA"/>
                </a:solidFill>
              </a:defRPr>
            </a:pPr>
            <a:r>
              <a:rPr sz="1350" b="0">
                <a:solidFill>
                  <a:srgbClr val="C9D9EA"/>
                </a:solidFill>
              </a:rPr>
              <a:t>Double the monthly case volume for a faster path through 4.0, 4.5 and toward the 4.8 competitive target.</a:t>
            </a:r>
          </a:p>
        </p:txBody>
      </p:sp>
      <p:sp>
        <p:nvSpPr>
          <p:cNvPr id="24" name="">
            <a:extLst xmlns:a="http://schemas.openxmlformats.org/drawingml/2006/main">
              <a:ext uri="{FF2B5EF4-FFF2-40B4-BE49-F238E27FC236}">
                <a16:creationId xmlns:a16="http://schemas.microsoft.com/office/drawing/2014/main" id="{551B435A-E9BA-45EB-8916-E4BE47B364F9}"/>
              </a:ext>
            </a:extLst>
          </p:cNvPr>
          <p:cNvSpPr>
            <a:spLocks xmlns:a="http://schemas.openxmlformats.org/drawingml/2006/main" noGrp="1"/>
          </p:cNvSpPr>
          <p:nvPr/>
        </p:nvSpPr>
        <p:spPr>
          <a:xfrm xmlns:a="http://schemas.openxmlformats.org/drawingml/2006/main">
            <a:off x="685800" y="4981575"/>
            <a:ext cx="3524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a:solidFill>
                  <a:srgbClr val="2EC5CE"/>
                </a:solidFill>
              </a:defRPr>
            </a:pPr>
            <a:r>
              <a:rPr sz="975" b="1">
                <a:solidFill>
                  <a:srgbClr val="2EC5CE"/>
                </a:solidFill>
              </a:rPr>
              <a:t>FIRST 200 PRIORITY PROFILE</a:t>
            </a:r>
          </a:p>
        </p:txBody>
      </p:sp>
      <p:sp>
        <p:nvSpPr>
          <p:cNvPr id="25" name="">
            <a:extLst xmlns:a="http://schemas.openxmlformats.org/drawingml/2006/main">
              <a:ext uri="{FF2B5EF4-FFF2-40B4-BE49-F238E27FC236}">
                <a16:creationId xmlns:a16="http://schemas.microsoft.com/office/drawing/2014/main" id="{E77CD6B2-3FB8-4E8F-9B89-2FD92AE37FEF}"/>
              </a:ext>
            </a:extLst>
          </p:cNvPr>
          <p:cNvSpPr>
            <a:spLocks xmlns:a="http://schemas.openxmlformats.org/drawingml/2006/main" noGrp="1"/>
          </p:cNvSpPr>
          <p:nvPr/>
        </p:nvSpPr>
        <p:spPr>
          <a:xfrm xmlns:a="http://schemas.openxmlformats.org/drawingml/2006/main">
            <a:off x="685800" y="5257800"/>
            <a:ext cx="10572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1">
                <a:solidFill>
                  <a:srgbClr val="FFFFFF"/>
                </a:solidFill>
              </a:defRPr>
            </a:pPr>
            <a:r>
              <a:rPr sz="1275" b="1">
                <a:solidFill>
                  <a:srgbClr val="FFFFFF"/>
                </a:solidFill>
              </a:rPr>
              <a:t>196 one-star  •  76% service failures  •  63% finance/contracts  •  62% explicitly warn others away  •  46% deception claims  •  79% have owner responses</a:t>
            </a:r>
          </a:p>
        </p:txBody>
      </p:sp>
      <p:sp>
        <p:nvSpPr>
          <p:cNvPr id="26" name="">
            <a:extLst xmlns:a="http://schemas.openxmlformats.org/drawingml/2006/main">
              <a:ext uri="{FF2B5EF4-FFF2-40B4-BE49-F238E27FC236}">
                <a16:creationId xmlns:a16="http://schemas.microsoft.com/office/drawing/2014/main" id="{A488A4AE-E335-4D92-9F5A-332DB793FB7E}"/>
              </a:ext>
            </a:extLst>
          </p:cNvPr>
          <p:cNvSpPr>
            <a:spLocks xmlns:a="http://schemas.openxmlformats.org/drawingml/2006/main" noGrp="1"/>
          </p:cNvSpPr>
          <p:nvPr/>
        </p:nvSpPr>
        <p:spPr>
          <a:xfrm xmlns:a="http://schemas.openxmlformats.org/drawingml/2006/main">
            <a:off x="685800" y="5886450"/>
            <a:ext cx="10820400" cy="1905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A6328490-58AA-4E52-8089-C624F4C9986D}"/>
              </a:ext>
            </a:extLst>
          </p:cNvPr>
          <p:cNvSpPr>
            <a:spLocks xmlns:a="http://schemas.openxmlformats.org/drawingml/2006/main" noGrp="1"/>
          </p:cNvSpPr>
          <p:nvPr/>
        </p:nvSpPr>
        <p:spPr>
          <a:xfrm xmlns:a="http://schemas.openxmlformats.org/drawingml/2006/main">
            <a:off x="685800" y="6048375"/>
            <a:ext cx="10820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a:solidFill>
                  <a:srgbClr val="D6A84B"/>
                </a:solidFill>
              </a:defRPr>
            </a:pPr>
            <a:r>
              <a:rPr sz="1500" b="1">
                <a:solidFill>
                  <a:srgbClr val="D6A84B"/>
                </a:solidFill>
              </a:rPr>
              <a:t>The speed to 4.8 is on your plate. What are you willing to budget—and are you tired of living in the negative?</a:t>
            </a:r>
          </a:p>
        </p:txBody>
      </p:sp>
      <p:sp>
        <p:nvSpPr>
          <p:cNvPr id="28" name="">
            <a:extLst xmlns:a="http://schemas.openxmlformats.org/drawingml/2006/main">
              <a:ext uri="{FF2B5EF4-FFF2-40B4-BE49-F238E27FC236}">
                <a16:creationId xmlns:a16="http://schemas.microsoft.com/office/drawing/2014/main" id="{75379009-BF97-4717-B317-ED25ED2531E6}"/>
              </a:ext>
            </a:extLst>
          </p:cNvPr>
          <p:cNvSpPr>
            <a:spLocks xmlns:a="http://schemas.openxmlformats.org/drawingml/2006/main" noGrp="1"/>
          </p:cNvSpPr>
          <p:nvPr/>
        </p:nvSpPr>
        <p:spPr>
          <a:xfrm xmlns:a="http://schemas.openxmlformats.org/drawingml/2006/main">
            <a:off x="685800" y="6543675"/>
            <a:ext cx="4095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C5CED8"/>
                </a:solidFill>
              </a:defRPr>
            </a:pPr>
            <a:r>
              <a:rPr sz="825" b="1">
                <a:solidFill>
                  <a:srgbClr val="C5CED8"/>
                </a:solidFill>
              </a:rPr>
              <a:t>BRIAN MORRIS  •  602-299-8162</a:t>
            </a:r>
          </a:p>
        </p:txBody>
      </p:sp>
      <p:sp>
        <p:nvSpPr>
          <p:cNvPr id="29" name="">
            <a:extLst xmlns:a="http://schemas.openxmlformats.org/drawingml/2006/main">
              <a:ext uri="{FF2B5EF4-FFF2-40B4-BE49-F238E27FC236}">
                <a16:creationId xmlns:a16="http://schemas.microsoft.com/office/drawing/2014/main" id="{FE03FE4E-BFA4-47EE-AD3B-FA161EB10065}"/>
              </a:ext>
            </a:extLst>
          </p:cNvPr>
          <p:cNvSpPr>
            <a:spLocks xmlns:a="http://schemas.openxmlformats.org/drawingml/2006/main" noGrp="1"/>
          </p:cNvSpPr>
          <p:nvPr/>
        </p:nvSpPr>
        <p:spPr>
          <a:xfrm xmlns:a="http://schemas.openxmlformats.org/drawingml/2006/main">
            <a:off x="9144000" y="6543675"/>
            <a:ext cx="22860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825" b="1">
                <a:solidFill>
                  <a:srgbClr val="D6A84B"/>
                </a:solidFill>
              </a:defRPr>
            </a:pPr>
            <a:r>
              <a:rPr sz="825" b="1">
                <a:solidFill>
                  <a:srgbClr val="D6A84B"/>
                </a:solidFill>
              </a:rPr>
              <a:t>REPUTATION MEDICS</a:t>
            </a:r>
          </a:p>
        </p:txBody>
      </p:sp>
    </p:spTree>
    <p:extLst>
      <p:ext uri="{BB962C8B-B14F-4D97-AF65-F5344CB8AC3E}">
        <p14:creationId xmlns:p14="http://schemas.microsoft.com/office/powerpoint/2010/main" val="800326319"/>
      </p:ext>
    </p:extLst>
  </p:cSld>
</p:sld>
</file>

<file path=ppt/slides/slide19.xml><?xml version="1.0" encoding="utf-8"?>
<p:sld xmlns:p="http://schemas.openxmlformats.org/presentationml/2006/main">
  <p:cSld>
    <p:bg>
      <p:bgPr>
        <a:solidFill xmlns:a="http://schemas.openxmlformats.org/drawingml/2006/main">
          <a:srgbClr val="071B33"/>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4D906643-245B-4F36-BD46-A3D50FEF74C0}"/>
              </a:ext>
            </a:extLst>
          </p:cNvPr>
          <p:cNvSpPr>
            <a:spLocks xmlns:a="http://schemas.openxmlformats.org/drawingml/2006/main" noGrp="1"/>
          </p:cNvSpPr>
          <p:nvPr/>
        </p:nvSpPr>
        <p:spPr>
          <a:xfrm xmlns:a="http://schemas.openxmlformats.org/drawingml/2006/main">
            <a:off x="0" y="0"/>
            <a:ext cx="12192000" cy="1143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16B8AFB-28A0-4761-8DBD-C8DFD8572348}"/>
              </a:ext>
            </a:extLst>
          </p:cNvPr>
          <p:cNvSpPr>
            <a:spLocks xmlns:a="http://schemas.openxmlformats.org/drawingml/2006/main" noGrp="1"/>
          </p:cNvSpPr>
          <p:nvPr/>
        </p:nvSpPr>
        <p:spPr>
          <a:xfrm xmlns:a="http://schemas.openxmlformats.org/drawingml/2006/main">
            <a:off x="8477250" y="0"/>
            <a:ext cx="3714750" cy="6858000"/>
          </a:xfrm>
          <a:prstGeom xmlns:a="http://schemas.openxmlformats.org/drawingml/2006/main" prst="rect">
            <a:avLst/>
          </a:prstGeom>
          <a:solidFill xmlns:a="http://schemas.openxmlformats.org/drawingml/2006/main">
            <a:srgbClr val="00347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D1E840AA-D488-44B3-B115-73482A99F4BF}"/>
              </a:ext>
            </a:extLst>
          </p:cNvPr>
          <p:cNvSpPr>
            <a:spLocks xmlns:a="http://schemas.openxmlformats.org/drawingml/2006/main" noGrp="1"/>
          </p:cNvSpPr>
          <p:nvPr/>
        </p:nvSpPr>
        <p:spPr>
          <a:xfrm xmlns:a="http://schemas.openxmlformats.org/drawingml/2006/main">
            <a:off x="8343900" y="0"/>
            <a:ext cx="133350" cy="68580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fce366c508094797"/>
          <a:stretch xmlns:a="http://schemas.openxmlformats.org/drawingml/2006/main"/>
        </p:blipFill>
        <p:spPr>
          <a:xfrm xmlns:a="http://schemas.openxmlformats.org/drawingml/2006/main">
            <a:off x="8810625" y="686098"/>
            <a:ext cx="2857500" cy="1532930"/>
          </a:xfrm>
          <a:prstGeom xmlns:a="http://schemas.openxmlformats.org/drawingml/2006/main" prst="rect">
            <a:avLst/>
          </a:prstGeom>
        </p:spPr>
      </p:pic>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62a8214b103c4036"/>
          <a:stretch xmlns:a="http://schemas.openxmlformats.org/drawingml/2006/main"/>
        </p:blipFill>
        <p:spPr>
          <a:xfrm xmlns:a="http://schemas.openxmlformats.org/drawingml/2006/main">
            <a:off x="9572625" y="3390900"/>
            <a:ext cx="1381125" cy="1381125"/>
          </a:xfrm>
          <a:prstGeom xmlns:a="http://schemas.openxmlformats.org/drawingml/2006/main" prst="rect">
            <a:avLst/>
          </a:prstGeom>
        </p:spPr>
      </p:pic>
      <p:sp>
        <p:nvSpPr>
          <p:cNvPr id="6" name="">
            <a:extLst xmlns:a="http://schemas.openxmlformats.org/drawingml/2006/main">
              <a:ext uri="{FF2B5EF4-FFF2-40B4-BE49-F238E27FC236}">
                <a16:creationId xmlns:a16="http://schemas.microsoft.com/office/drawing/2014/main" id="{909E32B4-A8CD-48ED-B5E7-61162C4B1621}"/>
              </a:ext>
            </a:extLst>
          </p:cNvPr>
          <p:cNvSpPr>
            <a:spLocks xmlns:a="http://schemas.openxmlformats.org/drawingml/2006/main" noGrp="1"/>
          </p:cNvSpPr>
          <p:nvPr/>
        </p:nvSpPr>
        <p:spPr>
          <a:xfrm xmlns:a="http://schemas.openxmlformats.org/drawingml/2006/main">
            <a:off x="8858250" y="4905375"/>
            <a:ext cx="23812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D6A84B"/>
                </a:solidFill>
              </a:defRPr>
            </a:pPr>
            <a:r>
              <a:rPr sz="975" b="1">
                <a:solidFill>
                  <a:srgbClr val="D6A84B"/>
                </a:solidFill>
              </a:rPr>
              <a:t>REPUTATION MEDICS</a:t>
            </a:r>
          </a:p>
        </p:txBody>
      </p:sp>
      <p:sp>
        <p:nvSpPr>
          <p:cNvPr id="7" name="">
            <a:extLst xmlns:a="http://schemas.openxmlformats.org/drawingml/2006/main">
              <a:ext uri="{FF2B5EF4-FFF2-40B4-BE49-F238E27FC236}">
                <a16:creationId xmlns:a16="http://schemas.microsoft.com/office/drawing/2014/main" id="{C3C4C857-19FD-4A90-8DB9-BA0AD4C558E4}"/>
              </a:ext>
            </a:extLst>
          </p:cNvPr>
          <p:cNvSpPr>
            <a:spLocks xmlns:a="http://schemas.openxmlformats.org/drawingml/2006/main" noGrp="1"/>
          </p:cNvSpPr>
          <p:nvPr/>
        </p:nvSpPr>
        <p:spPr>
          <a:xfrm xmlns:a="http://schemas.openxmlformats.org/drawingml/2006/main">
            <a:off x="685800" y="609600"/>
            <a:ext cx="2667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a:solidFill>
                  <a:srgbClr val="D6A84B"/>
                </a:solidFill>
              </a:defRPr>
            </a:pPr>
            <a:r>
              <a:rPr sz="1050" b="1">
                <a:solidFill>
                  <a:srgbClr val="D6A84B"/>
                </a:solidFill>
              </a:rPr>
              <a:t>THE DECISION</a:t>
            </a:r>
          </a:p>
        </p:txBody>
      </p:sp>
      <p:sp>
        <p:nvSpPr>
          <p:cNvPr id="8" name="">
            <a:extLst xmlns:a="http://schemas.openxmlformats.org/drawingml/2006/main">
              <a:ext uri="{FF2B5EF4-FFF2-40B4-BE49-F238E27FC236}">
                <a16:creationId xmlns:a16="http://schemas.microsoft.com/office/drawing/2014/main" id="{A2D0C3CE-E697-4A18-B4F2-06FC0D031D95}"/>
              </a:ext>
            </a:extLst>
          </p:cNvPr>
          <p:cNvSpPr>
            <a:spLocks xmlns:a="http://schemas.openxmlformats.org/drawingml/2006/main" noGrp="1"/>
          </p:cNvSpPr>
          <p:nvPr/>
        </p:nvSpPr>
        <p:spPr>
          <a:xfrm xmlns:a="http://schemas.openxmlformats.org/drawingml/2006/main">
            <a:off x="685800" y="1200150"/>
            <a:ext cx="72390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900" b="1">
                <a:solidFill>
                  <a:srgbClr val="FFFFFF"/>
                </a:solidFill>
              </a:defRPr>
            </a:pPr>
            <a:r>
              <a:rPr sz="3900" b="1">
                <a:solidFill>
                  <a:srgbClr val="FFFFFF"/>
                </a:solidFill>
              </a:rPr>
              <a:t>Build the dealer brand</a:t>
            </a:r>
          </a:p>
          <a:p xmlns:a="http://schemas.openxmlformats.org/drawingml/2006/main">
            <a:pPr algn="l">
              <a:defRPr sz="3900" b="1">
                <a:solidFill>
                  <a:srgbClr val="FFFFFF"/>
                </a:solidFill>
              </a:defRPr>
            </a:pPr>
            <a:r>
              <a:rPr sz="3900" b="1">
                <a:solidFill>
                  <a:srgbClr val="FFFFFF"/>
                </a:solidFill>
              </a:rPr>
              <a:t>consumers can trust.</a:t>
            </a:r>
          </a:p>
        </p:txBody>
      </p:sp>
      <p:sp>
        <p:nvSpPr>
          <p:cNvPr id="9" name="">
            <a:extLst xmlns:a="http://schemas.openxmlformats.org/drawingml/2006/main">
              <a:ext uri="{FF2B5EF4-FFF2-40B4-BE49-F238E27FC236}">
                <a16:creationId xmlns:a16="http://schemas.microsoft.com/office/drawing/2014/main" id="{A66930F3-B5F9-43A7-ADAC-C8124888CA9A}"/>
              </a:ext>
            </a:extLst>
          </p:cNvPr>
          <p:cNvSpPr>
            <a:spLocks xmlns:a="http://schemas.openxmlformats.org/drawingml/2006/main" noGrp="1"/>
          </p:cNvSpPr>
          <p:nvPr/>
        </p:nvSpPr>
        <p:spPr>
          <a:xfrm xmlns:a="http://schemas.openxmlformats.org/drawingml/2006/main">
            <a:off x="685800" y="2686050"/>
            <a:ext cx="7239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75" b="1">
                <a:solidFill>
                  <a:srgbClr val="C5CED8"/>
                </a:solidFill>
              </a:defRPr>
            </a:pPr>
            <a:r>
              <a:rPr sz="1875" b="1">
                <a:solidFill>
                  <a:srgbClr val="C5CED8"/>
                </a:solidFill>
              </a:rPr>
              <a:t>Protect the spend. Recover the opportunity.</a:t>
            </a:r>
          </a:p>
        </p:txBody>
      </p:sp>
      <p:sp>
        <p:nvSpPr>
          <p:cNvPr id="10" name="">
            <a:extLst xmlns:a="http://schemas.openxmlformats.org/drawingml/2006/main">
              <a:ext uri="{FF2B5EF4-FFF2-40B4-BE49-F238E27FC236}">
                <a16:creationId xmlns:a16="http://schemas.microsoft.com/office/drawing/2014/main" id="{72F635AA-168C-42C3-BF06-BF1F1EC7898A}"/>
              </a:ext>
            </a:extLst>
          </p:cNvPr>
          <p:cNvSpPr>
            <a:spLocks xmlns:a="http://schemas.openxmlformats.org/drawingml/2006/main" noGrp="1"/>
          </p:cNvSpPr>
          <p:nvPr/>
        </p:nvSpPr>
        <p:spPr>
          <a:xfrm xmlns:a="http://schemas.openxmlformats.org/drawingml/2006/main">
            <a:off x="685800" y="3352800"/>
            <a:ext cx="7239000" cy="1905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1A7380C4-7AC2-4137-9334-4937B1198A71}"/>
              </a:ext>
            </a:extLst>
          </p:cNvPr>
          <p:cNvSpPr>
            <a:spLocks xmlns:a="http://schemas.openxmlformats.org/drawingml/2006/main" noGrp="1"/>
          </p:cNvSpPr>
          <p:nvPr/>
        </p:nvSpPr>
        <p:spPr>
          <a:xfrm xmlns:a="http://schemas.openxmlformats.org/drawingml/2006/main">
            <a:off x="685800" y="3752850"/>
            <a:ext cx="7239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a:solidFill>
                  <a:srgbClr val="D6A84B"/>
                </a:solidFill>
              </a:defRPr>
            </a:pPr>
            <a:r>
              <a:rPr sz="1800" b="1">
                <a:solidFill>
                  <a:srgbClr val="D6A84B"/>
                </a:solidFill>
              </a:rPr>
              <a:t>APPROVE A 90-DAY REPUTATION RECOVERY SPRINT</a:t>
            </a:r>
          </a:p>
        </p:txBody>
      </p:sp>
      <p:sp>
        <p:nvSpPr>
          <p:cNvPr id="12" name="">
            <a:extLst xmlns:a="http://schemas.openxmlformats.org/drawingml/2006/main">
              <a:ext uri="{FF2B5EF4-FFF2-40B4-BE49-F238E27FC236}">
                <a16:creationId xmlns:a16="http://schemas.microsoft.com/office/drawing/2014/main" id="{2408EF50-1509-41CB-B671-4EFCC5E5CDBA}"/>
              </a:ext>
            </a:extLst>
          </p:cNvPr>
          <p:cNvSpPr>
            <a:spLocks xmlns:a="http://schemas.openxmlformats.org/drawingml/2006/main" noGrp="1"/>
          </p:cNvSpPr>
          <p:nvPr/>
        </p:nvSpPr>
        <p:spPr>
          <a:xfrm xmlns:a="http://schemas.openxmlformats.org/drawingml/2006/main">
            <a:off x="781050" y="4352925"/>
            <a:ext cx="323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a:solidFill>
                  <a:srgbClr val="169B62"/>
                </a:solidFill>
              </a:defRPr>
            </a:pPr>
            <a:r>
              <a:rPr sz="1800" b="1">
                <a:solidFill>
                  <a:srgbClr val="169B62"/>
                </a:solidFill>
              </a:rPr>
              <a:t>✓</a:t>
            </a:r>
          </a:p>
        </p:txBody>
      </p:sp>
      <p:sp>
        <p:nvSpPr>
          <p:cNvPr id="13" name="">
            <a:extLst xmlns:a="http://schemas.openxmlformats.org/drawingml/2006/main">
              <a:ext uri="{FF2B5EF4-FFF2-40B4-BE49-F238E27FC236}">
                <a16:creationId xmlns:a16="http://schemas.microsoft.com/office/drawing/2014/main" id="{33EC21F1-3EAC-4D5A-874C-8A234416B165}"/>
              </a:ext>
            </a:extLst>
          </p:cNvPr>
          <p:cNvSpPr>
            <a:spLocks xmlns:a="http://schemas.openxmlformats.org/drawingml/2006/main" noGrp="1"/>
          </p:cNvSpPr>
          <p:nvPr/>
        </p:nvSpPr>
        <p:spPr>
          <a:xfrm xmlns:a="http://schemas.openxmlformats.org/drawingml/2006/main">
            <a:off x="1190625" y="4324350"/>
            <a:ext cx="8572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1">
                <a:solidFill>
                  <a:srgbClr val="FFFFFF"/>
                </a:solidFill>
              </a:defRPr>
            </a:pPr>
            <a:r>
              <a:rPr sz="1575" b="1">
                <a:solidFill>
                  <a:srgbClr val="FFFFFF"/>
                </a:solidFill>
              </a:rPr>
              <a:t>Policy-compliant review audit + removal program</a:t>
            </a:r>
          </a:p>
        </p:txBody>
      </p:sp>
      <p:sp>
        <p:nvSpPr>
          <p:cNvPr id="14" name="">
            <a:extLst xmlns:a="http://schemas.openxmlformats.org/drawingml/2006/main">
              <a:ext uri="{FF2B5EF4-FFF2-40B4-BE49-F238E27FC236}">
                <a16:creationId xmlns:a16="http://schemas.microsoft.com/office/drawing/2014/main" id="{C963B47A-F26D-466A-8DCD-EFA761276A9B}"/>
              </a:ext>
            </a:extLst>
          </p:cNvPr>
          <p:cNvSpPr>
            <a:spLocks xmlns:a="http://schemas.openxmlformats.org/drawingml/2006/main" noGrp="1"/>
          </p:cNvSpPr>
          <p:nvPr/>
        </p:nvSpPr>
        <p:spPr>
          <a:xfrm xmlns:a="http://schemas.openxmlformats.org/drawingml/2006/main">
            <a:off x="781050" y="4781550"/>
            <a:ext cx="323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a:solidFill>
                  <a:srgbClr val="169B62"/>
                </a:solidFill>
              </a:defRPr>
            </a:pPr>
            <a:r>
              <a:rPr sz="1800" b="1">
                <a:solidFill>
                  <a:srgbClr val="169B62"/>
                </a:solidFill>
              </a:rPr>
              <a:t>✓</a:t>
            </a:r>
          </a:p>
        </p:txBody>
      </p:sp>
      <p:sp>
        <p:nvSpPr>
          <p:cNvPr id="15" name="">
            <a:extLst xmlns:a="http://schemas.openxmlformats.org/drawingml/2006/main">
              <a:ext uri="{FF2B5EF4-FFF2-40B4-BE49-F238E27FC236}">
                <a16:creationId xmlns:a16="http://schemas.microsoft.com/office/drawing/2014/main" id="{DF04E7A1-8396-429B-A031-091821B5EC78}"/>
              </a:ext>
            </a:extLst>
          </p:cNvPr>
          <p:cNvSpPr>
            <a:spLocks xmlns:a="http://schemas.openxmlformats.org/drawingml/2006/main" noGrp="1"/>
          </p:cNvSpPr>
          <p:nvPr/>
        </p:nvSpPr>
        <p:spPr>
          <a:xfrm xmlns:a="http://schemas.openxmlformats.org/drawingml/2006/main">
            <a:off x="1190625" y="4752975"/>
            <a:ext cx="8572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a:solidFill>
                  <a:srgbClr val="FFFFFF"/>
                </a:solidFill>
              </a:defRPr>
            </a:pPr>
            <a:r>
              <a:rPr sz="1575" b="0">
                <a:solidFill>
                  <a:srgbClr val="FFFFFF"/>
                </a:solidFill>
              </a:rPr>
              <a:t>Sales and service root-cause correction</a:t>
            </a:r>
          </a:p>
        </p:txBody>
      </p:sp>
      <p:sp>
        <p:nvSpPr>
          <p:cNvPr id="16" name="">
            <a:extLst xmlns:a="http://schemas.openxmlformats.org/drawingml/2006/main">
              <a:ext uri="{FF2B5EF4-FFF2-40B4-BE49-F238E27FC236}">
                <a16:creationId xmlns:a16="http://schemas.microsoft.com/office/drawing/2014/main" id="{2F7481A6-28D7-41A5-90C9-CC21DDCC5554}"/>
              </a:ext>
            </a:extLst>
          </p:cNvPr>
          <p:cNvSpPr>
            <a:spLocks xmlns:a="http://schemas.openxmlformats.org/drawingml/2006/main" noGrp="1"/>
          </p:cNvSpPr>
          <p:nvPr/>
        </p:nvSpPr>
        <p:spPr>
          <a:xfrm xmlns:a="http://schemas.openxmlformats.org/drawingml/2006/main">
            <a:off x="781050" y="5210175"/>
            <a:ext cx="323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a:solidFill>
                  <a:srgbClr val="169B62"/>
                </a:solidFill>
              </a:defRPr>
            </a:pPr>
            <a:r>
              <a:rPr sz="1800" b="1">
                <a:solidFill>
                  <a:srgbClr val="169B62"/>
                </a:solidFill>
              </a:rPr>
              <a:t>✓</a:t>
            </a:r>
          </a:p>
        </p:txBody>
      </p:sp>
      <p:sp>
        <p:nvSpPr>
          <p:cNvPr id="17" name="">
            <a:extLst xmlns:a="http://schemas.openxmlformats.org/drawingml/2006/main">
              <a:ext uri="{FF2B5EF4-FFF2-40B4-BE49-F238E27FC236}">
                <a16:creationId xmlns:a16="http://schemas.microsoft.com/office/drawing/2014/main" id="{17429D85-7078-48FB-88C0-BBAC658DF18F}"/>
              </a:ext>
            </a:extLst>
          </p:cNvPr>
          <p:cNvSpPr>
            <a:spLocks xmlns:a="http://schemas.openxmlformats.org/drawingml/2006/main" noGrp="1"/>
          </p:cNvSpPr>
          <p:nvPr/>
        </p:nvSpPr>
        <p:spPr>
          <a:xfrm xmlns:a="http://schemas.openxmlformats.org/drawingml/2006/main">
            <a:off x="1190625" y="5181600"/>
            <a:ext cx="8572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a:solidFill>
                  <a:srgbClr val="FFFFFF"/>
                </a:solidFill>
              </a:defRPr>
            </a:pPr>
            <a:r>
              <a:rPr sz="1575" b="0">
                <a:solidFill>
                  <a:srgbClr val="FFFFFF"/>
                </a:solidFill>
              </a:rPr>
              <a:t>Continuous honest review generation + response</a:t>
            </a:r>
          </a:p>
        </p:txBody>
      </p:sp>
      <p:sp>
        <p:nvSpPr>
          <p:cNvPr id="18" name="">
            <a:extLst xmlns:a="http://schemas.openxmlformats.org/drawingml/2006/main">
              <a:ext uri="{FF2B5EF4-FFF2-40B4-BE49-F238E27FC236}">
                <a16:creationId xmlns:a16="http://schemas.microsoft.com/office/drawing/2014/main" id="{6516C540-B4D2-4A56-BB0E-58C4316ACB7C}"/>
              </a:ext>
            </a:extLst>
          </p:cNvPr>
          <p:cNvSpPr>
            <a:spLocks xmlns:a="http://schemas.openxmlformats.org/drawingml/2006/main" noGrp="1"/>
          </p:cNvSpPr>
          <p:nvPr/>
        </p:nvSpPr>
        <p:spPr>
          <a:xfrm xmlns:a="http://schemas.openxmlformats.org/drawingml/2006/main">
            <a:off x="781050" y="5638800"/>
            <a:ext cx="323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a:solidFill>
                  <a:srgbClr val="169B62"/>
                </a:solidFill>
              </a:defRPr>
            </a:pPr>
            <a:r>
              <a:rPr sz="1800" b="1">
                <a:solidFill>
                  <a:srgbClr val="169B62"/>
                </a:solidFill>
              </a:rPr>
              <a:t>✓</a:t>
            </a:r>
          </a:p>
        </p:txBody>
      </p:sp>
      <p:sp>
        <p:nvSpPr>
          <p:cNvPr id="19" name="">
            <a:extLst xmlns:a="http://schemas.openxmlformats.org/drawingml/2006/main">
              <a:ext uri="{FF2B5EF4-FFF2-40B4-BE49-F238E27FC236}">
                <a16:creationId xmlns:a16="http://schemas.microsoft.com/office/drawing/2014/main" id="{75752685-EB77-4E90-AC0E-DAA6D27564D7}"/>
              </a:ext>
            </a:extLst>
          </p:cNvPr>
          <p:cNvSpPr>
            <a:spLocks xmlns:a="http://schemas.openxmlformats.org/drawingml/2006/main" noGrp="1"/>
          </p:cNvSpPr>
          <p:nvPr/>
        </p:nvSpPr>
        <p:spPr>
          <a:xfrm xmlns:a="http://schemas.openxmlformats.org/drawingml/2006/main">
            <a:off x="1190625" y="5610225"/>
            <a:ext cx="8572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a:solidFill>
                  <a:srgbClr val="FFFFFF"/>
                </a:solidFill>
              </a:defRPr>
            </a:pPr>
            <a:r>
              <a:rPr sz="1575" b="0">
                <a:solidFill>
                  <a:srgbClr val="FFFFFF"/>
                </a:solidFill>
              </a:rPr>
              <a:t>Attribution dashboard tied to paid-media conversion</a:t>
            </a:r>
          </a:p>
        </p:txBody>
      </p:sp>
      <p:sp>
        <p:nvSpPr>
          <p:cNvPr id="20" name="">
            <a:extLst xmlns:a="http://schemas.openxmlformats.org/drawingml/2006/main">
              <a:ext uri="{FF2B5EF4-FFF2-40B4-BE49-F238E27FC236}">
                <a16:creationId xmlns:a16="http://schemas.microsoft.com/office/drawing/2014/main" id="{EF6885E5-F6F0-4F31-988F-5C28CB38C479}"/>
              </a:ext>
            </a:extLst>
          </p:cNvPr>
          <p:cNvSpPr>
            <a:spLocks xmlns:a="http://schemas.openxmlformats.org/drawingml/2006/main" noGrp="1"/>
          </p:cNvSpPr>
          <p:nvPr/>
        </p:nvSpPr>
        <p:spPr>
          <a:xfrm xmlns:a="http://schemas.openxmlformats.org/drawingml/2006/main">
            <a:off x="685800" y="6115050"/>
            <a:ext cx="7239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1">
                <a:solidFill>
                  <a:srgbClr val="C5CED8"/>
                </a:solidFill>
              </a:defRPr>
            </a:pPr>
            <a:r>
              <a:rPr sz="1350" b="1">
                <a:solidFill>
                  <a:srgbClr val="C5CED8"/>
                </a:solidFill>
              </a:rPr>
              <a:t>Target sequence: 4.0 → 4.5 → 4.7–4.8 → 4.9</a:t>
            </a:r>
          </a:p>
        </p:txBody>
      </p:sp>
      <p:sp>
        <p:nvSpPr>
          <p:cNvPr id="21" name="">
            <a:extLst xmlns:a="http://schemas.openxmlformats.org/drawingml/2006/main">
              <a:ext uri="{FF2B5EF4-FFF2-40B4-BE49-F238E27FC236}">
                <a16:creationId xmlns:a16="http://schemas.microsoft.com/office/drawing/2014/main" id="{5B109A2D-4CAD-4310-A78B-AEFBC18B1389}"/>
              </a:ext>
            </a:extLst>
          </p:cNvPr>
          <p:cNvSpPr>
            <a:spLocks xmlns:a="http://schemas.openxmlformats.org/drawingml/2006/main" noGrp="1"/>
          </p:cNvSpPr>
          <p:nvPr/>
        </p:nvSpPr>
        <p:spPr>
          <a:xfrm xmlns:a="http://schemas.openxmlformats.org/drawingml/2006/main">
            <a:off x="685800" y="650557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D6A84B"/>
                </a:solidFill>
              </a:defRPr>
            </a:pPr>
            <a:r>
              <a:rPr sz="825" b="1">
                <a:solidFill>
                  <a:srgbClr val="D6A84B"/>
                </a:solidFill>
              </a:rPr>
              <a:t>BRIAN MORRIS  •  602-299-8162</a:t>
            </a:r>
          </a:p>
        </p:txBody>
      </p:sp>
    </p:spTree>
    <p:extLst>
      <p:ext uri="{BB962C8B-B14F-4D97-AF65-F5344CB8AC3E}">
        <p14:creationId xmlns:p14="http://schemas.microsoft.com/office/powerpoint/2010/main" val="491968622"/>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0" name="">
            <a:extLst xmlns:a="http://schemas.openxmlformats.org/drawingml/2006/main">
              <a:ext uri="{FF2B5EF4-FFF2-40B4-BE49-F238E27FC236}">
                <a16:creationId xmlns:a16="http://schemas.microsoft.com/office/drawing/2014/main" id="{4D3E99B9-CCA4-4DF3-A3A6-7F0FC2DF50F9}"/>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2D4B872-D71F-43E9-8361-5E33C6F7B7FE}"/>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a90e9d757d324f46"/>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2328d6d7b4794fa9"/>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3AC0643D-C5E5-4563-9C15-091B235732F2}"/>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336B1C10-69EA-43A3-81AC-30EE69C8B0B9}"/>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THE QUESTION</a:t>
            </a:r>
          </a:p>
        </p:txBody>
      </p:sp>
      <p:sp>
        <p:nvSpPr>
          <p:cNvPr id="7" name="">
            <a:extLst xmlns:a="http://schemas.openxmlformats.org/drawingml/2006/main">
              <a:ext uri="{FF2B5EF4-FFF2-40B4-BE49-F238E27FC236}">
                <a16:creationId xmlns:a16="http://schemas.microsoft.com/office/drawing/2014/main" id="{5226EE08-990E-4D1F-B18A-5C4A711E1965}"/>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How much do you spend on marketing to lose customers to your reviews?</a:t>
            </a:r>
          </a:p>
        </p:txBody>
      </p:sp>
      <p:sp>
        <p:nvSpPr>
          <p:cNvPr id="8" name="">
            <a:extLst xmlns:a="http://schemas.openxmlformats.org/drawingml/2006/main">
              <a:ext uri="{FF2B5EF4-FFF2-40B4-BE49-F238E27FC236}">
                <a16:creationId xmlns:a16="http://schemas.microsoft.com/office/drawing/2014/main" id="{7C7D3277-6B13-4342-BC6B-2883BA92466D}"/>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FEE019D-1719-48BE-AC06-F91F10EAA74E}"/>
              </a:ext>
            </a:extLst>
          </p:cNvPr>
          <p:cNvSpPr>
            <a:spLocks xmlns:a="http://schemas.openxmlformats.org/drawingml/2006/main" noGrp="1"/>
          </p:cNvSpPr>
          <p:nvPr/>
        </p:nvSpPr>
        <p:spPr>
          <a:xfrm xmlns:a="http://schemas.openxmlformats.org/drawingml/2006/main">
            <a:off x="762000" y="2000250"/>
            <a:ext cx="1333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5700" b="1">
                <a:solidFill>
                  <a:srgbClr val="D6A84B"/>
                </a:solidFill>
              </a:defRPr>
            </a:pPr>
            <a:r>
              <a:rPr sz="5700" b="1">
                <a:solidFill>
                  <a:srgbClr val="D6A84B"/>
                </a:solidFill>
              </a:rPr>
              <a:t>$</a:t>
            </a:r>
          </a:p>
        </p:txBody>
      </p:sp>
      <p:sp>
        <p:nvSpPr>
          <p:cNvPr id="10" name="">
            <a:extLst xmlns:a="http://schemas.openxmlformats.org/drawingml/2006/main">
              <a:ext uri="{FF2B5EF4-FFF2-40B4-BE49-F238E27FC236}">
                <a16:creationId xmlns:a16="http://schemas.microsoft.com/office/drawing/2014/main" id="{9C870AD6-40CA-4774-A692-B5CC7C0B5902}"/>
              </a:ext>
            </a:extLst>
          </p:cNvPr>
          <p:cNvSpPr>
            <a:spLocks xmlns:a="http://schemas.openxmlformats.org/drawingml/2006/main" noGrp="1"/>
          </p:cNvSpPr>
          <p:nvPr/>
        </p:nvSpPr>
        <p:spPr>
          <a:xfrm xmlns:a="http://schemas.openxmlformats.org/drawingml/2006/main">
            <a:off x="876300" y="3057525"/>
            <a:ext cx="1143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1">
                <a:solidFill>
                  <a:srgbClr val="071B33"/>
                </a:solidFill>
              </a:defRPr>
            </a:pPr>
            <a:r>
              <a:rPr sz="1125" b="1">
                <a:solidFill>
                  <a:srgbClr val="071B33"/>
                </a:solidFill>
              </a:rPr>
              <a:t>AD SPEND</a:t>
            </a:r>
          </a:p>
        </p:txBody>
      </p:sp>
      <p:sp>
        <p:nvSpPr>
          <p:cNvPr id="11" name="">
            <a:extLst xmlns:a="http://schemas.openxmlformats.org/drawingml/2006/main">
              <a:ext uri="{FF2B5EF4-FFF2-40B4-BE49-F238E27FC236}">
                <a16:creationId xmlns:a16="http://schemas.microsoft.com/office/drawing/2014/main" id="{8A0AD1F0-7D6C-409B-B7A7-9981034CE414}"/>
              </a:ext>
            </a:extLst>
          </p:cNvPr>
          <p:cNvSpPr>
            <a:spLocks xmlns:a="http://schemas.openxmlformats.org/drawingml/2006/main" noGrp="1"/>
          </p:cNvSpPr>
          <p:nvPr/>
        </p:nvSpPr>
        <p:spPr>
          <a:xfrm xmlns:a="http://schemas.openxmlformats.org/drawingml/2006/main">
            <a:off x="2305050" y="2419350"/>
            <a:ext cx="857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600" b="1">
                <a:solidFill>
                  <a:srgbClr val="5B6677"/>
                </a:solidFill>
              </a:defRPr>
            </a:pPr>
            <a:r>
              <a:rPr sz="3600" b="1">
                <a:solidFill>
                  <a:srgbClr val="5B6677"/>
                </a:solidFill>
              </a:rPr>
              <a:t>→</a:t>
            </a:r>
          </a:p>
        </p:txBody>
      </p:sp>
      <p:sp>
        <p:nvSpPr>
          <p:cNvPr id="12" name="">
            <a:extLst xmlns:a="http://schemas.openxmlformats.org/drawingml/2006/main">
              <a:ext uri="{FF2B5EF4-FFF2-40B4-BE49-F238E27FC236}">
                <a16:creationId xmlns:a16="http://schemas.microsoft.com/office/drawing/2014/main" id="{6BE2C787-D079-4E5C-9679-6CA5B6242C92}"/>
              </a:ext>
            </a:extLst>
          </p:cNvPr>
          <p:cNvSpPr>
            <a:spLocks xmlns:a="http://schemas.openxmlformats.org/drawingml/2006/main" noGrp="1"/>
          </p:cNvSpPr>
          <p:nvPr/>
        </p:nvSpPr>
        <p:spPr>
          <a:xfrm xmlns:a="http://schemas.openxmlformats.org/drawingml/2006/main">
            <a:off x="3238500" y="1952625"/>
            <a:ext cx="2857500" cy="1619250"/>
          </a:xfrm>
          <a:prstGeom xmlns:a="http://schemas.openxmlformats.org/drawingml/2006/main" prst="roundRect">
            <a:avLst>
              <a:gd name="adj" fmla="val 7059"/>
            </a:avLst>
          </a:prstGeom>
          <a:solidFill xmlns:a="http://schemas.openxmlformats.org/drawingml/2006/main">
            <a:srgbClr val="EEF4FA"/>
          </a:solidFill>
          <a:ln xmlns:a="http://schemas.openxmlformats.org/drawingml/2006/main" w="9525">
            <a:solidFill>
              <a:srgbClr val="D9E3EE"/>
            </a:solidFill>
            <a:prstDash val="solid"/>
          </a:ln>
        </p:spPr>
      </p:sp>
      <p:sp>
        <p:nvSpPr>
          <p:cNvPr id="13" name="">
            <a:extLst xmlns:a="http://schemas.openxmlformats.org/drawingml/2006/main">
              <a:ext uri="{FF2B5EF4-FFF2-40B4-BE49-F238E27FC236}">
                <a16:creationId xmlns:a16="http://schemas.microsoft.com/office/drawing/2014/main" id="{8C792E68-C8AD-4C20-8BC7-F5F66A89BCF8}"/>
              </a:ext>
            </a:extLst>
          </p:cNvPr>
          <p:cNvSpPr>
            <a:spLocks xmlns:a="http://schemas.openxmlformats.org/drawingml/2006/main" noGrp="1"/>
          </p:cNvSpPr>
          <p:nvPr/>
        </p:nvSpPr>
        <p:spPr>
          <a:xfrm xmlns:a="http://schemas.openxmlformats.org/drawingml/2006/main">
            <a:off x="3476625" y="2324100"/>
            <a:ext cx="23812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025" b="1">
                <a:solidFill>
                  <a:srgbClr val="071B33"/>
                </a:solidFill>
              </a:defRPr>
            </a:pPr>
            <a:r>
              <a:rPr sz="2025" b="1">
                <a:solidFill>
                  <a:srgbClr val="071B33"/>
                </a:solidFill>
              </a:rPr>
              <a:t>SHOPPER</a:t>
            </a:r>
          </a:p>
          <a:p xmlns:a="http://schemas.openxmlformats.org/drawingml/2006/main">
            <a:pPr algn="ctr">
              <a:defRPr sz="2025" b="1">
                <a:solidFill>
                  <a:srgbClr val="071B33"/>
                </a:solidFill>
              </a:defRPr>
            </a:pPr>
            <a:r>
              <a:rPr sz="2025" b="1">
                <a:solidFill>
                  <a:srgbClr val="071B33"/>
                </a:solidFill>
              </a:rPr>
              <a:t>SEARCHES YOU</a:t>
            </a:r>
          </a:p>
        </p:txBody>
      </p:sp>
      <p:sp>
        <p:nvSpPr>
          <p:cNvPr id="14" name="">
            <a:extLst xmlns:a="http://schemas.openxmlformats.org/drawingml/2006/main">
              <a:ext uri="{FF2B5EF4-FFF2-40B4-BE49-F238E27FC236}">
                <a16:creationId xmlns:a16="http://schemas.microsoft.com/office/drawing/2014/main" id="{781E8584-3794-4F42-ACAD-E6D50E3A5C1F}"/>
              </a:ext>
            </a:extLst>
          </p:cNvPr>
          <p:cNvSpPr>
            <a:spLocks xmlns:a="http://schemas.openxmlformats.org/drawingml/2006/main" noGrp="1"/>
          </p:cNvSpPr>
          <p:nvPr/>
        </p:nvSpPr>
        <p:spPr>
          <a:xfrm xmlns:a="http://schemas.openxmlformats.org/drawingml/2006/main">
            <a:off x="6276975" y="2419350"/>
            <a:ext cx="857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600" b="1">
                <a:solidFill>
                  <a:srgbClr val="5B6677"/>
                </a:solidFill>
              </a:defRPr>
            </a:pPr>
            <a:r>
              <a:rPr sz="3600" b="1">
                <a:solidFill>
                  <a:srgbClr val="5B6677"/>
                </a:solidFill>
              </a:rPr>
              <a:t>→</a:t>
            </a:r>
          </a:p>
        </p:txBody>
      </p:sp>
      <p:sp>
        <p:nvSpPr>
          <p:cNvPr id="15" name="">
            <a:extLst xmlns:a="http://schemas.openxmlformats.org/drawingml/2006/main">
              <a:ext uri="{FF2B5EF4-FFF2-40B4-BE49-F238E27FC236}">
                <a16:creationId xmlns:a16="http://schemas.microsoft.com/office/drawing/2014/main" id="{37635387-F2CA-4ADD-88BD-C739C087F493}"/>
              </a:ext>
            </a:extLst>
          </p:cNvPr>
          <p:cNvSpPr>
            <a:spLocks xmlns:a="http://schemas.openxmlformats.org/drawingml/2006/main" noGrp="1"/>
          </p:cNvSpPr>
          <p:nvPr/>
        </p:nvSpPr>
        <p:spPr>
          <a:xfrm xmlns:a="http://schemas.openxmlformats.org/drawingml/2006/main">
            <a:off x="7239000" y="1952625"/>
            <a:ext cx="2190750" cy="1619250"/>
          </a:xfrm>
          <a:prstGeom xmlns:a="http://schemas.openxmlformats.org/drawingml/2006/main" prst="roundRect">
            <a:avLst>
              <a:gd name="adj" fmla="val 7059"/>
            </a:avLst>
          </a:prstGeom>
          <a:solidFill xmlns:a="http://schemas.openxmlformats.org/drawingml/2006/main">
            <a:srgbClr val="FFF0F1"/>
          </a:solidFill>
          <a:ln xmlns:a="http://schemas.openxmlformats.org/drawingml/2006/main" w="9525">
            <a:solidFill>
              <a:srgbClr val="F3B2B7"/>
            </a:solidFill>
            <a:prstDash val="solid"/>
          </a:ln>
        </p:spPr>
      </p:sp>
      <p:sp>
        <p:nvSpPr>
          <p:cNvPr id="16" name="">
            <a:extLst xmlns:a="http://schemas.openxmlformats.org/drawingml/2006/main">
              <a:ext uri="{FF2B5EF4-FFF2-40B4-BE49-F238E27FC236}">
                <a16:creationId xmlns:a16="http://schemas.microsoft.com/office/drawing/2014/main" id="{B4168905-098E-4848-A594-89A1F5E1FFD6}"/>
              </a:ext>
            </a:extLst>
          </p:cNvPr>
          <p:cNvSpPr>
            <a:spLocks xmlns:a="http://schemas.openxmlformats.org/drawingml/2006/main" noGrp="1"/>
          </p:cNvSpPr>
          <p:nvPr/>
        </p:nvSpPr>
        <p:spPr>
          <a:xfrm xmlns:a="http://schemas.openxmlformats.org/drawingml/2006/main">
            <a:off x="7477125" y="2257425"/>
            <a:ext cx="1714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525" b="1">
                <a:solidFill>
                  <a:srgbClr val="C8323A"/>
                </a:solidFill>
              </a:defRPr>
            </a:pPr>
            <a:r>
              <a:rPr sz="3525" b="1">
                <a:solidFill>
                  <a:srgbClr val="C8323A"/>
                </a:solidFill>
              </a:rPr>
              <a:t>3.8★</a:t>
            </a:r>
          </a:p>
        </p:txBody>
      </p:sp>
      <p:sp>
        <p:nvSpPr>
          <p:cNvPr id="17" name="">
            <a:extLst xmlns:a="http://schemas.openxmlformats.org/drawingml/2006/main">
              <a:ext uri="{FF2B5EF4-FFF2-40B4-BE49-F238E27FC236}">
                <a16:creationId xmlns:a16="http://schemas.microsoft.com/office/drawing/2014/main" id="{7DB47349-594F-408A-8E3A-49989CEBA78F}"/>
              </a:ext>
            </a:extLst>
          </p:cNvPr>
          <p:cNvSpPr>
            <a:spLocks xmlns:a="http://schemas.openxmlformats.org/drawingml/2006/main" noGrp="1"/>
          </p:cNvSpPr>
          <p:nvPr/>
        </p:nvSpPr>
        <p:spPr>
          <a:xfrm xmlns:a="http://schemas.openxmlformats.org/drawingml/2006/main">
            <a:off x="7477125" y="2981325"/>
            <a:ext cx="1714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a:solidFill>
                  <a:srgbClr val="C8323A"/>
                </a:solidFill>
              </a:defRPr>
            </a:pPr>
            <a:r>
              <a:rPr sz="1200" b="1">
                <a:solidFill>
                  <a:srgbClr val="C8323A"/>
                </a:solidFill>
              </a:rPr>
              <a:t>TRUST BREAKS</a:t>
            </a:r>
          </a:p>
        </p:txBody>
      </p:sp>
      <p:sp>
        <p:nvSpPr>
          <p:cNvPr id="18" name="">
            <a:extLst xmlns:a="http://schemas.openxmlformats.org/drawingml/2006/main">
              <a:ext uri="{FF2B5EF4-FFF2-40B4-BE49-F238E27FC236}">
                <a16:creationId xmlns:a16="http://schemas.microsoft.com/office/drawing/2014/main" id="{E2341130-F472-4401-9F76-B4999AF0DD11}"/>
              </a:ext>
            </a:extLst>
          </p:cNvPr>
          <p:cNvSpPr>
            <a:spLocks xmlns:a="http://schemas.openxmlformats.org/drawingml/2006/main" noGrp="1"/>
          </p:cNvSpPr>
          <p:nvPr/>
        </p:nvSpPr>
        <p:spPr>
          <a:xfrm xmlns:a="http://schemas.openxmlformats.org/drawingml/2006/main">
            <a:off x="9563100" y="2419350"/>
            <a:ext cx="6667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600" b="1">
                <a:solidFill>
                  <a:srgbClr val="C8323A"/>
                </a:solidFill>
              </a:defRPr>
            </a:pPr>
            <a:r>
              <a:rPr sz="3600" b="1">
                <a:solidFill>
                  <a:srgbClr val="C8323A"/>
                </a:solidFill>
              </a:rPr>
              <a:t>→</a:t>
            </a:r>
          </a:p>
        </p:txBody>
      </p:sp>
      <p:sp>
        <p:nvSpPr>
          <p:cNvPr id="19" name="">
            <a:extLst xmlns:a="http://schemas.openxmlformats.org/drawingml/2006/main">
              <a:ext uri="{FF2B5EF4-FFF2-40B4-BE49-F238E27FC236}">
                <a16:creationId xmlns:a16="http://schemas.microsoft.com/office/drawing/2014/main" id="{BAC8A380-4B55-4126-8D30-7F1974D8319C}"/>
              </a:ext>
            </a:extLst>
          </p:cNvPr>
          <p:cNvSpPr>
            <a:spLocks xmlns:a="http://schemas.openxmlformats.org/drawingml/2006/main" noGrp="1"/>
          </p:cNvSpPr>
          <p:nvPr/>
        </p:nvSpPr>
        <p:spPr>
          <a:xfrm xmlns:a="http://schemas.openxmlformats.org/drawingml/2006/main">
            <a:off x="10048875" y="2305050"/>
            <a:ext cx="180975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a:solidFill>
                  <a:srgbClr val="C8323A"/>
                </a:solidFill>
              </a:defRPr>
            </a:pPr>
            <a:r>
              <a:rPr sz="1650" b="1">
                <a:solidFill>
                  <a:srgbClr val="C8323A"/>
                </a:solidFill>
              </a:rPr>
              <a:t>LOST</a:t>
            </a:r>
          </a:p>
          <a:p xmlns:a="http://schemas.openxmlformats.org/drawingml/2006/main">
            <a:pPr algn="ctr">
              <a:defRPr sz="1650" b="1">
                <a:solidFill>
                  <a:srgbClr val="C8323A"/>
                </a:solidFill>
              </a:defRPr>
            </a:pPr>
            <a:r>
              <a:rPr sz="1650" b="1">
                <a:solidFill>
                  <a:srgbClr val="C8323A"/>
                </a:solidFill>
              </a:rPr>
              <a:t>OPPORTUNITY</a:t>
            </a:r>
          </a:p>
        </p:txBody>
      </p:sp>
      <p:sp>
        <p:nvSpPr>
          <p:cNvPr id="20" name="">
            <a:extLst xmlns:a="http://schemas.openxmlformats.org/drawingml/2006/main">
              <a:ext uri="{FF2B5EF4-FFF2-40B4-BE49-F238E27FC236}">
                <a16:creationId xmlns:a16="http://schemas.microsoft.com/office/drawing/2014/main" id="{2BAA6817-0B47-4A73-A779-F9CAA88B5F2A}"/>
              </a:ext>
            </a:extLst>
          </p:cNvPr>
          <p:cNvSpPr>
            <a:spLocks xmlns:a="http://schemas.openxmlformats.org/drawingml/2006/main" noGrp="1"/>
          </p:cNvSpPr>
          <p:nvPr/>
        </p:nvSpPr>
        <p:spPr>
          <a:xfrm xmlns:a="http://schemas.openxmlformats.org/drawingml/2006/main">
            <a:off x="685800" y="4114800"/>
            <a:ext cx="10820400" cy="1466850"/>
          </a:xfrm>
          <a:prstGeom xmlns:a="http://schemas.openxmlformats.org/drawingml/2006/main" prst="roundRect">
            <a:avLst>
              <a:gd name="adj" fmla="val 7792"/>
            </a:avLst>
          </a:prstGeom>
          <a:solidFill xmlns:a="http://schemas.openxmlformats.org/drawingml/2006/main">
            <a:srgbClr val="071B33"/>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D956F25A-E753-46DE-8ABB-0B679EDCA6A1}"/>
              </a:ext>
            </a:extLst>
          </p:cNvPr>
          <p:cNvSpPr>
            <a:spLocks xmlns:a="http://schemas.openxmlformats.org/drawingml/2006/main" noGrp="1"/>
          </p:cNvSpPr>
          <p:nvPr/>
        </p:nvSpPr>
        <p:spPr>
          <a:xfrm xmlns:a="http://schemas.openxmlformats.org/drawingml/2006/main">
            <a:off x="990600" y="4410075"/>
            <a:ext cx="10191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325" b="1">
                <a:solidFill>
                  <a:srgbClr val="FFFFFF"/>
                </a:solidFill>
              </a:defRPr>
            </a:pPr>
            <a:r>
              <a:rPr sz="2325" b="1">
                <a:solidFill>
                  <a:srgbClr val="FFFFFF"/>
                </a:solidFill>
              </a:rPr>
              <a:t>Your ad paid for the visit. Your reviews handed the customer to a competitor.</a:t>
            </a:r>
          </a:p>
        </p:txBody>
      </p:sp>
      <p:sp>
        <p:nvSpPr>
          <p:cNvPr id="22" name="">
            <a:extLst xmlns:a="http://schemas.openxmlformats.org/drawingml/2006/main">
              <a:ext uri="{FF2B5EF4-FFF2-40B4-BE49-F238E27FC236}">
                <a16:creationId xmlns:a16="http://schemas.microsoft.com/office/drawing/2014/main" id="{EDEC07B8-180C-411A-80EE-B051EAC1FA16}"/>
              </a:ext>
            </a:extLst>
          </p:cNvPr>
          <p:cNvSpPr>
            <a:spLocks xmlns:a="http://schemas.openxmlformats.org/drawingml/2006/main" noGrp="1"/>
          </p:cNvSpPr>
          <p:nvPr/>
        </p:nvSpPr>
        <p:spPr>
          <a:xfrm xmlns:a="http://schemas.openxmlformats.org/drawingml/2006/main">
            <a:off x="1190625" y="5019675"/>
            <a:ext cx="9810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0">
                <a:solidFill>
                  <a:srgbClr val="C5CED8"/>
                </a:solidFill>
              </a:defRPr>
            </a:pPr>
            <a:r>
              <a:rPr sz="1425" b="0">
                <a:solidFill>
                  <a:srgbClr val="C5CED8"/>
                </a:solidFill>
              </a:rPr>
              <a:t>The loss happens before the lead form, phone call, showroom visit or service appointment.</a:t>
            </a:r>
          </a:p>
        </p:txBody>
      </p:sp>
      <p:sp>
        <p:nvSpPr>
          <p:cNvPr id="23" name="">
            <a:extLst xmlns:a="http://schemas.openxmlformats.org/drawingml/2006/main">
              <a:ext uri="{FF2B5EF4-FFF2-40B4-BE49-F238E27FC236}">
                <a16:creationId xmlns:a16="http://schemas.microsoft.com/office/drawing/2014/main" id="{3C79EFAE-ADC7-44DB-986F-7E74DCECC957}"/>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5F783D49-2E7B-4117-8BC1-3CE734283487}"/>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54" name=""/>
          <p:cNvPicPr>
            <a:picLocks xmlns:a="http://schemas.openxmlformats.org/drawingml/2006/main" noChangeAspect="1"/>
          </p:cNvPicPr>
          <p:nvPr/>
        </p:nvPicPr>
        <p:blipFill>
          <a:blip xmlns:r="http://schemas.openxmlformats.org/officeDocument/2006/relationships" xmlns:a="http://schemas.openxmlformats.org/drawingml/2006/main" r:embed="Re3b33f5390a74dff"/>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26" name="">
            <a:extLst xmlns:a="http://schemas.openxmlformats.org/drawingml/2006/main">
              <a:ext uri="{FF2B5EF4-FFF2-40B4-BE49-F238E27FC236}">
                <a16:creationId xmlns:a16="http://schemas.microsoft.com/office/drawing/2014/main" id="{651ED2EC-6CDC-446B-88B7-02796DFC8D86}"/>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27" name="">
            <a:extLst xmlns:a="http://schemas.openxmlformats.org/drawingml/2006/main">
              <a:ext uri="{FF2B5EF4-FFF2-40B4-BE49-F238E27FC236}">
                <a16:creationId xmlns:a16="http://schemas.microsoft.com/office/drawing/2014/main" id="{035D0753-BB0D-4E35-ACD1-D84451BB661D}"/>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28" name="">
            <a:extLst xmlns:a="http://schemas.openxmlformats.org/drawingml/2006/main">
              <a:ext uri="{FF2B5EF4-FFF2-40B4-BE49-F238E27FC236}">
                <a16:creationId xmlns:a16="http://schemas.microsoft.com/office/drawing/2014/main" id="{462D5B3F-A897-4C29-8170-7E87047FDF4A}"/>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58" name=""/>
          <p:cNvPicPr>
            <a:picLocks xmlns:a="http://schemas.openxmlformats.org/drawingml/2006/main" noChangeAspect="1"/>
          </p:cNvPicPr>
          <p:nvPr/>
        </p:nvPicPr>
        <p:blipFill>
          <a:blip xmlns:r="http://schemas.openxmlformats.org/officeDocument/2006/relationships" xmlns:a="http://schemas.openxmlformats.org/drawingml/2006/main" r:embed="R15f3bebed16a4855"/>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393794002"/>
      </p:ext>
    </p:extLst>
  </p:cSld>
</p:sld>
</file>

<file path=ppt/slides/slide3.xml><?xml version="1.0" encoding="utf-8"?>
<p:sld xmlns:p="http://schemas.openxmlformats.org/presentationml/2006/main">
  <p:cSld>
    <p:bg>
      <p:bgPr>
        <a:solidFill xmlns:a="http://schemas.openxmlformats.org/drawingml/2006/main">
          <a:srgbClr val="F7FAFD"/>
        </a:solidFill>
      </p:bgPr>
    </p:bg>
    <p:spTree>
      <p:nvGrpSpPr>
        <p:cNvPr id="1" name=""/>
        <p:cNvGrpSpPr/>
        <p:nvPr/>
      </p:nvGrpSpPr>
      <p:grpSpPr>
        <a:xfrm xmlns:a="http://schemas.openxmlformats.org/drawingml/2006/main"/>
      </p:grpSpPr>
      <p:sp>
        <p:nvSpPr>
          <p:cNvPr id="26" name="">
            <a:extLst xmlns:a="http://schemas.openxmlformats.org/drawingml/2006/main">
              <a:ext uri="{FF2B5EF4-FFF2-40B4-BE49-F238E27FC236}">
                <a16:creationId xmlns:a16="http://schemas.microsoft.com/office/drawing/2014/main" id="{CFD45CB9-7E96-4706-BB5A-556272CF7DCE}"/>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80180C69-3DBF-4CC1-A269-2F9F2F41B896}"/>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443bef8c394c435c"/>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29" name=""/>
          <p:cNvPicPr>
            <a:picLocks xmlns:a="http://schemas.openxmlformats.org/drawingml/2006/main" noChangeAspect="1"/>
          </p:cNvPicPr>
          <p:nvPr/>
        </p:nvPicPr>
        <p:blipFill>
          <a:blip xmlns:r="http://schemas.openxmlformats.org/officeDocument/2006/relationships" xmlns:a="http://schemas.openxmlformats.org/drawingml/2006/main" r:embed="Raf6f770abe944d7f"/>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E65CC7A2-CD23-4DD3-8BE6-C1D58C7103A7}"/>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4C8D109C-E0CA-45A1-B4A8-FB3F421A8CC8}"/>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THE AHA MOMENT</a:t>
            </a:r>
          </a:p>
        </p:txBody>
      </p:sp>
      <p:sp>
        <p:nvSpPr>
          <p:cNvPr id="7" name="">
            <a:extLst xmlns:a="http://schemas.openxmlformats.org/drawingml/2006/main">
              <a:ext uri="{FF2B5EF4-FFF2-40B4-BE49-F238E27FC236}">
                <a16:creationId xmlns:a16="http://schemas.microsoft.com/office/drawing/2014/main" id="{FFE95C90-631D-42A5-AF3E-233818669B1A}"/>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At 3.8★, Peoria Ford misses the market completely.</a:t>
            </a:r>
          </a:p>
        </p:txBody>
      </p:sp>
      <p:sp>
        <p:nvSpPr>
          <p:cNvPr id="8" name="">
            <a:extLst xmlns:a="http://schemas.openxmlformats.org/drawingml/2006/main">
              <a:ext uri="{FF2B5EF4-FFF2-40B4-BE49-F238E27FC236}">
                <a16:creationId xmlns:a16="http://schemas.microsoft.com/office/drawing/2014/main" id="{E04482BA-2392-476B-A4B4-F6509EF9BA4A}"/>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368605B2-A816-41EE-9724-8F621939E386}"/>
              </a:ext>
            </a:extLst>
          </p:cNvPr>
          <p:cNvSpPr>
            <a:spLocks xmlns:a="http://schemas.openxmlformats.org/drawingml/2006/main" noGrp="1"/>
          </p:cNvSpPr>
          <p:nvPr/>
        </p:nvSpPr>
        <p:spPr>
          <a:xfrm xmlns:a="http://schemas.openxmlformats.org/drawingml/2006/main">
            <a:off x="876300" y="2247900"/>
            <a:ext cx="3143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5550" b="1">
                <a:solidFill>
                  <a:srgbClr val="C8323A"/>
                </a:solidFill>
              </a:defRPr>
            </a:pPr>
            <a:r>
              <a:rPr sz="5550" b="1">
                <a:solidFill>
                  <a:srgbClr val="C8323A"/>
                </a:solidFill>
              </a:rPr>
              <a:t>3.8★</a:t>
            </a:r>
          </a:p>
        </p:txBody>
      </p:sp>
      <p:sp>
        <p:nvSpPr>
          <p:cNvPr id="10" name="">
            <a:extLst xmlns:a="http://schemas.openxmlformats.org/drawingml/2006/main">
              <a:ext uri="{FF2B5EF4-FFF2-40B4-BE49-F238E27FC236}">
                <a16:creationId xmlns:a16="http://schemas.microsoft.com/office/drawing/2014/main" id="{D80D04F8-F5F2-4F52-B31E-1E74812B88F0}"/>
              </a:ext>
            </a:extLst>
          </p:cNvPr>
          <p:cNvSpPr>
            <a:spLocks xmlns:a="http://schemas.openxmlformats.org/drawingml/2006/main" noGrp="1"/>
          </p:cNvSpPr>
          <p:nvPr/>
        </p:nvSpPr>
        <p:spPr>
          <a:xfrm xmlns:a="http://schemas.openxmlformats.org/drawingml/2006/main">
            <a:off x="876300" y="3400425"/>
            <a:ext cx="3143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a:solidFill>
                  <a:srgbClr val="C8323A"/>
                </a:solidFill>
              </a:defRPr>
            </a:pPr>
            <a:r>
              <a:rPr sz="1350" b="1">
                <a:solidFill>
                  <a:srgbClr val="C8323A"/>
                </a:solidFill>
              </a:rPr>
              <a:t>PEORIA FORD</a:t>
            </a:r>
          </a:p>
        </p:txBody>
      </p:sp>
      <p:sp>
        <p:nvSpPr>
          <p:cNvPr id="11" name="">
            <a:extLst xmlns:a="http://schemas.openxmlformats.org/drawingml/2006/main">
              <a:ext uri="{FF2B5EF4-FFF2-40B4-BE49-F238E27FC236}">
                <a16:creationId xmlns:a16="http://schemas.microsoft.com/office/drawing/2014/main" id="{99050431-ACE5-4A58-AB86-C145B9559146}"/>
              </a:ext>
            </a:extLst>
          </p:cNvPr>
          <p:cNvSpPr>
            <a:spLocks xmlns:a="http://schemas.openxmlformats.org/drawingml/2006/main" noGrp="1"/>
          </p:cNvSpPr>
          <p:nvPr/>
        </p:nvSpPr>
        <p:spPr>
          <a:xfrm xmlns:a="http://schemas.openxmlformats.org/drawingml/2006/main">
            <a:off x="876300" y="3857625"/>
            <a:ext cx="31432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a:solidFill>
                  <a:srgbClr val="071B33"/>
                </a:solidFill>
              </a:defRPr>
            </a:pPr>
            <a:r>
              <a:rPr sz="1650" b="1">
                <a:solidFill>
                  <a:srgbClr val="071B33"/>
                </a:solidFill>
              </a:rPr>
              <a:t>BELOW THE 4-STAR</a:t>
            </a:r>
          </a:p>
          <a:p xmlns:a="http://schemas.openxmlformats.org/drawingml/2006/main">
            <a:pPr algn="ctr">
              <a:defRPr sz="1650" b="1">
                <a:solidFill>
                  <a:srgbClr val="071B33"/>
                </a:solidFill>
              </a:defRPr>
            </a:pPr>
            <a:r>
              <a:rPr sz="1650" b="1">
                <a:solidFill>
                  <a:srgbClr val="071B33"/>
                </a:solidFill>
              </a:rPr>
              <a:t>CONSUMER FLOOR</a:t>
            </a:r>
          </a:p>
        </p:txBody>
      </p:sp>
      <p:sp>
        <p:nvSpPr>
          <p:cNvPr id="12" name="">
            <a:extLst xmlns:a="http://schemas.openxmlformats.org/drawingml/2006/main">
              <a:ext uri="{FF2B5EF4-FFF2-40B4-BE49-F238E27FC236}">
                <a16:creationId xmlns:a16="http://schemas.microsoft.com/office/drawing/2014/main" id="{4881A864-9F33-4E5A-9220-BFA9E69D744F}"/>
              </a:ext>
            </a:extLst>
          </p:cNvPr>
          <p:cNvSpPr>
            <a:spLocks xmlns:a="http://schemas.openxmlformats.org/drawingml/2006/main" noGrp="1"/>
          </p:cNvSpPr>
          <p:nvPr/>
        </p:nvSpPr>
        <p:spPr>
          <a:xfrm xmlns:a="http://schemas.openxmlformats.org/drawingml/2006/main">
            <a:off x="4333875" y="2619375"/>
            <a:ext cx="3000375" cy="171450"/>
          </a:xfrm>
          <a:prstGeom xmlns:a="http://schemas.openxmlformats.org/drawingml/2006/main" prst="roundRect">
            <a:avLst>
              <a:gd name="adj" fmla="val 50000"/>
            </a:avLst>
          </a:prstGeom>
          <a:solidFill xmlns:a="http://schemas.openxmlformats.org/drawingml/2006/main">
            <a:srgbClr val="C8323A"/>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8548ACA0-0335-4E8B-B3E1-2870BDDC68F2}"/>
              </a:ext>
            </a:extLst>
          </p:cNvPr>
          <p:cNvSpPr>
            <a:spLocks xmlns:a="http://schemas.openxmlformats.org/drawingml/2006/main" noGrp="1"/>
          </p:cNvSpPr>
          <p:nvPr/>
        </p:nvSpPr>
        <p:spPr>
          <a:xfrm xmlns:a="http://schemas.openxmlformats.org/drawingml/2006/main" rot="0">
            <a:off x="7096125" y="2324100"/>
            <a:ext cx="1123950" cy="762000"/>
          </a:xfrm>
          <a:prstGeom xmlns:a="http://schemas.openxmlformats.org/drawingml/2006/main" prst="rect">
            <a:avLst/>
          </a:prstGeom>
          <a:solidFill xmlns:a="http://schemas.openxmlformats.org/drawingml/2006/main">
            <a:srgbClr val="C8323A"/>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5C75878E-B29E-4513-9C3D-5A176654B241}"/>
              </a:ext>
            </a:extLst>
          </p:cNvPr>
          <p:cNvSpPr>
            <a:spLocks xmlns:a="http://schemas.openxmlformats.org/drawingml/2006/main" noGrp="1"/>
          </p:cNvSpPr>
          <p:nvPr/>
        </p:nvSpPr>
        <p:spPr>
          <a:xfrm xmlns:a="http://schemas.openxmlformats.org/drawingml/2006/main">
            <a:off x="7667625" y="2181225"/>
            <a:ext cx="952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5100" b="1">
                <a:solidFill>
                  <a:srgbClr val="C8323A"/>
                </a:solidFill>
              </a:defRPr>
            </a:pPr>
            <a:r>
              <a:rPr sz="5100" b="1">
                <a:solidFill>
                  <a:srgbClr val="C8323A"/>
                </a:solidFill>
              </a:rPr>
              <a:t>▶</a:t>
            </a:r>
          </a:p>
        </p:txBody>
      </p:sp>
      <p:sp>
        <p:nvSpPr>
          <p:cNvPr id="15" name="">
            <a:extLst xmlns:a="http://schemas.openxmlformats.org/drawingml/2006/main">
              <a:ext uri="{FF2B5EF4-FFF2-40B4-BE49-F238E27FC236}">
                <a16:creationId xmlns:a16="http://schemas.microsoft.com/office/drawing/2014/main" id="{E49B49F2-1947-44C9-8C97-1AD7E5A48AEC}"/>
              </a:ext>
            </a:extLst>
          </p:cNvPr>
          <p:cNvSpPr>
            <a:spLocks xmlns:a="http://schemas.openxmlformats.org/drawingml/2006/main" noGrp="1"/>
          </p:cNvSpPr>
          <p:nvPr/>
        </p:nvSpPr>
        <p:spPr>
          <a:xfrm xmlns:a="http://schemas.openxmlformats.org/drawingml/2006/main">
            <a:off x="8334375" y="2143125"/>
            <a:ext cx="2857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5550" b="1">
                <a:solidFill>
                  <a:srgbClr val="1E73E8"/>
                </a:solidFill>
              </a:defRPr>
            </a:pPr>
            <a:r>
              <a:rPr sz="5550" b="1">
                <a:solidFill>
                  <a:srgbClr val="1E73E8"/>
                </a:solidFill>
              </a:rPr>
              <a:t>4.66★</a:t>
            </a:r>
          </a:p>
        </p:txBody>
      </p:sp>
      <p:sp>
        <p:nvSpPr>
          <p:cNvPr id="16" name="">
            <a:extLst xmlns:a="http://schemas.openxmlformats.org/drawingml/2006/main">
              <a:ext uri="{FF2B5EF4-FFF2-40B4-BE49-F238E27FC236}">
                <a16:creationId xmlns:a16="http://schemas.microsoft.com/office/drawing/2014/main" id="{91AA1EDE-FCA5-4A02-AF7C-065BCD7DBD6E}"/>
              </a:ext>
            </a:extLst>
          </p:cNvPr>
          <p:cNvSpPr>
            <a:spLocks xmlns:a="http://schemas.openxmlformats.org/drawingml/2006/main" noGrp="1"/>
          </p:cNvSpPr>
          <p:nvPr/>
        </p:nvSpPr>
        <p:spPr>
          <a:xfrm xmlns:a="http://schemas.openxmlformats.org/drawingml/2006/main">
            <a:off x="8334375" y="3305175"/>
            <a:ext cx="2857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071B33"/>
                </a:solidFill>
              </a:defRPr>
            </a:pPr>
            <a:r>
              <a:rPr sz="1575" b="1">
                <a:solidFill>
                  <a:srgbClr val="071B33"/>
                </a:solidFill>
              </a:rPr>
              <a:t>U.S. FRANCHISE</a:t>
            </a:r>
          </a:p>
          <a:p xmlns:a="http://schemas.openxmlformats.org/drawingml/2006/main">
            <a:pPr algn="ctr">
              <a:defRPr sz="1575" b="1">
                <a:solidFill>
                  <a:srgbClr val="071B33"/>
                </a:solidFill>
              </a:defRPr>
            </a:pPr>
            <a:r>
              <a:rPr sz="1575" b="1">
                <a:solidFill>
                  <a:srgbClr val="071B33"/>
                </a:solidFill>
              </a:rPr>
              <a:t>DEALER AVERAGE</a:t>
            </a:r>
          </a:p>
        </p:txBody>
      </p:sp>
      <p:sp>
        <p:nvSpPr>
          <p:cNvPr id="17" name="">
            <a:extLst xmlns:a="http://schemas.openxmlformats.org/drawingml/2006/main">
              <a:ext uri="{FF2B5EF4-FFF2-40B4-BE49-F238E27FC236}">
                <a16:creationId xmlns:a16="http://schemas.microsoft.com/office/drawing/2014/main" id="{882EBF51-6E59-47FE-A9EE-788626FF2862}"/>
              </a:ext>
            </a:extLst>
          </p:cNvPr>
          <p:cNvSpPr>
            <a:spLocks xmlns:a="http://schemas.openxmlformats.org/drawingml/2006/main" noGrp="1"/>
          </p:cNvSpPr>
          <p:nvPr/>
        </p:nvSpPr>
        <p:spPr>
          <a:xfrm xmlns:a="http://schemas.openxmlformats.org/drawingml/2006/main">
            <a:off x="685800" y="4781550"/>
            <a:ext cx="10820400" cy="876300"/>
          </a:xfrm>
          <a:prstGeom xmlns:a="http://schemas.openxmlformats.org/drawingml/2006/main" prst="roundRect">
            <a:avLst>
              <a:gd name="adj" fmla="val 13043"/>
            </a:avLst>
          </a:prstGeom>
          <a:solidFill xmlns:a="http://schemas.openxmlformats.org/drawingml/2006/main">
            <a:srgbClr val="071B33"/>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203E7396-A302-4C0B-BB8E-D9C55DBABF43}"/>
              </a:ext>
            </a:extLst>
          </p:cNvPr>
          <p:cNvSpPr>
            <a:spLocks xmlns:a="http://schemas.openxmlformats.org/drawingml/2006/main" noGrp="1"/>
          </p:cNvSpPr>
          <p:nvPr/>
        </p:nvSpPr>
        <p:spPr>
          <a:xfrm xmlns:a="http://schemas.openxmlformats.org/drawingml/2006/main">
            <a:off x="1000125" y="5019675"/>
            <a:ext cx="10191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025" b="1">
                <a:solidFill>
                  <a:srgbClr val="FFFFFF"/>
                </a:solidFill>
              </a:defRPr>
            </a:pPr>
            <a:r>
              <a:rPr sz="2025" b="1">
                <a:solidFill>
                  <a:srgbClr val="FFFFFF"/>
                </a:solidFill>
              </a:rPr>
              <a:t>The market is not asking Peoria Ford to be perfect. It is asking Peoria Ford to be credible.</a:t>
            </a:r>
          </a:p>
        </p:txBody>
      </p:sp>
      <p:sp>
        <p:nvSpPr>
          <p:cNvPr id="19" name="">
            <a:extLst xmlns:a="http://schemas.openxmlformats.org/drawingml/2006/main">
              <a:ext uri="{FF2B5EF4-FFF2-40B4-BE49-F238E27FC236}">
                <a16:creationId xmlns:a16="http://schemas.microsoft.com/office/drawing/2014/main" id="{776C75FD-67D4-4858-BFEE-A66F263331B1}"/>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A01D3301-A163-4E22-B2FD-55B1D912A61A}"/>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46" name=""/>
          <p:cNvPicPr>
            <a:picLocks xmlns:a="http://schemas.openxmlformats.org/drawingml/2006/main" noChangeAspect="1"/>
          </p:cNvPicPr>
          <p:nvPr/>
        </p:nvPicPr>
        <p:blipFill>
          <a:blip xmlns:r="http://schemas.openxmlformats.org/officeDocument/2006/relationships" xmlns:a="http://schemas.openxmlformats.org/drawingml/2006/main" r:embed="R6488b530da694813"/>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22" name="">
            <a:extLst xmlns:a="http://schemas.openxmlformats.org/drawingml/2006/main">
              <a:ext uri="{FF2B5EF4-FFF2-40B4-BE49-F238E27FC236}">
                <a16:creationId xmlns:a16="http://schemas.microsoft.com/office/drawing/2014/main" id="{27D80C05-33E6-436B-A1CF-74748BE7899F}"/>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23" name="">
            <a:extLst xmlns:a="http://schemas.openxmlformats.org/drawingml/2006/main">
              <a:ext uri="{FF2B5EF4-FFF2-40B4-BE49-F238E27FC236}">
                <a16:creationId xmlns:a16="http://schemas.microsoft.com/office/drawing/2014/main" id="{727B5204-7F7E-4321-9071-4C3444AE1D8E}"/>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24" name="">
            <a:extLst xmlns:a="http://schemas.openxmlformats.org/drawingml/2006/main">
              <a:ext uri="{FF2B5EF4-FFF2-40B4-BE49-F238E27FC236}">
                <a16:creationId xmlns:a16="http://schemas.microsoft.com/office/drawing/2014/main" id="{634FF833-FD7E-4A35-811A-B0E0C4A61DA6}"/>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50" name=""/>
          <p:cNvPicPr>
            <a:picLocks xmlns:a="http://schemas.openxmlformats.org/drawingml/2006/main" noChangeAspect="1"/>
          </p:cNvPicPr>
          <p:nvPr/>
        </p:nvPicPr>
        <p:blipFill>
          <a:blip xmlns:r="http://schemas.openxmlformats.org/officeDocument/2006/relationships" xmlns:a="http://schemas.openxmlformats.org/drawingml/2006/main" r:embed="R14ffb76bfdff4be4"/>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1424684901"/>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0" name="">
            <a:extLst xmlns:a="http://schemas.openxmlformats.org/drawingml/2006/main">
              <a:ext uri="{FF2B5EF4-FFF2-40B4-BE49-F238E27FC236}">
                <a16:creationId xmlns:a16="http://schemas.microsoft.com/office/drawing/2014/main" id="{3011B0CD-865F-4268-AB07-92F5D05F274D}"/>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4FACE2C-5B99-4056-92B4-02CB9EF3F22A}"/>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9211455ec04449b4"/>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aca394926fc14496"/>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54CB721D-1D2B-492E-983E-3FAA9509C828}"/>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3EF83290-6D60-4459-BAE0-35634F1FE4ED}"/>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REMOVE THE HESITATION</a:t>
            </a:r>
          </a:p>
        </p:txBody>
      </p:sp>
      <p:sp>
        <p:nvSpPr>
          <p:cNvPr id="7" name="">
            <a:extLst xmlns:a="http://schemas.openxmlformats.org/drawingml/2006/main">
              <a:ext uri="{FF2B5EF4-FFF2-40B4-BE49-F238E27FC236}">
                <a16:creationId xmlns:a16="http://schemas.microsoft.com/office/drawing/2014/main" id="{23B94125-1215-4227-9E92-8EB4A6966CEC}"/>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Convert more of the ad spend you already pay for.</a:t>
            </a:r>
          </a:p>
        </p:txBody>
      </p:sp>
      <p:sp>
        <p:nvSpPr>
          <p:cNvPr id="8" name="">
            <a:extLst xmlns:a="http://schemas.openxmlformats.org/drawingml/2006/main">
              <a:ext uri="{FF2B5EF4-FFF2-40B4-BE49-F238E27FC236}">
                <a16:creationId xmlns:a16="http://schemas.microsoft.com/office/drawing/2014/main" id="{465B0E3B-8B32-41B8-B575-4FCFFA18C197}"/>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1952277C-C1E1-45C4-953C-2858649B24EA}"/>
              </a:ext>
            </a:extLst>
          </p:cNvPr>
          <p:cNvSpPr>
            <a:spLocks xmlns:a="http://schemas.openxmlformats.org/drawingml/2006/main" noGrp="1"/>
          </p:cNvSpPr>
          <p:nvPr/>
        </p:nvSpPr>
        <p:spPr>
          <a:xfrm xmlns:a="http://schemas.openxmlformats.org/drawingml/2006/main">
            <a:off x="800100" y="1924050"/>
            <a:ext cx="2952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a:solidFill>
                  <a:srgbClr val="1E73E8"/>
                </a:solidFill>
              </a:defRPr>
            </a:pPr>
            <a:r>
              <a:rPr sz="1200" b="1">
                <a:solidFill>
                  <a:srgbClr val="1E73E8"/>
                </a:solidFill>
              </a:rPr>
              <a:t>PAID ATTENTION</a:t>
            </a:r>
          </a:p>
        </p:txBody>
      </p:sp>
      <p:sp>
        <p:nvSpPr>
          <p:cNvPr id="10" name="">
            <a:extLst xmlns:a="http://schemas.openxmlformats.org/drawingml/2006/main">
              <a:ext uri="{FF2B5EF4-FFF2-40B4-BE49-F238E27FC236}">
                <a16:creationId xmlns:a16="http://schemas.microsoft.com/office/drawing/2014/main" id="{DC1FBD25-7667-434B-A7FD-CC7578BF02A8}"/>
              </a:ext>
            </a:extLst>
          </p:cNvPr>
          <p:cNvSpPr>
            <a:spLocks xmlns:a="http://schemas.openxmlformats.org/drawingml/2006/main" noGrp="1"/>
          </p:cNvSpPr>
          <p:nvPr/>
        </p:nvSpPr>
        <p:spPr>
          <a:xfrm xmlns:a="http://schemas.openxmlformats.org/drawingml/2006/main">
            <a:off x="4000500" y="2590800"/>
            <a:ext cx="762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450" b="1">
                <a:solidFill>
                  <a:srgbClr val="5B6677"/>
                </a:solidFill>
              </a:defRPr>
            </a:pPr>
            <a:r>
              <a:rPr sz="3450" b="1">
                <a:solidFill>
                  <a:srgbClr val="5B6677"/>
                </a:solidFill>
              </a:rPr>
              <a:t>→</a:t>
            </a:r>
          </a:p>
        </p:txBody>
      </p:sp>
      <p:sp>
        <p:nvSpPr>
          <p:cNvPr id="11" name="">
            <a:extLst xmlns:a="http://schemas.openxmlformats.org/drawingml/2006/main">
              <a:ext uri="{FF2B5EF4-FFF2-40B4-BE49-F238E27FC236}">
                <a16:creationId xmlns:a16="http://schemas.microsoft.com/office/drawing/2014/main" id="{8EDF4408-1FE6-462E-A29D-89F508E12E9C}"/>
              </a:ext>
            </a:extLst>
          </p:cNvPr>
          <p:cNvSpPr>
            <a:spLocks xmlns:a="http://schemas.openxmlformats.org/drawingml/2006/main" noGrp="1"/>
          </p:cNvSpPr>
          <p:nvPr/>
        </p:nvSpPr>
        <p:spPr>
          <a:xfrm xmlns:a="http://schemas.openxmlformats.org/drawingml/2006/main">
            <a:off x="4810125" y="1924050"/>
            <a:ext cx="2952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a:solidFill>
                  <a:srgbClr val="D6A84B"/>
                </a:solidFill>
              </a:defRPr>
            </a:pPr>
            <a:r>
              <a:rPr sz="1200" b="1">
                <a:solidFill>
                  <a:srgbClr val="D6A84B"/>
                </a:solidFill>
              </a:rPr>
              <a:t>BUYER TRUST</a:t>
            </a:r>
          </a:p>
        </p:txBody>
      </p:sp>
      <p:sp>
        <p:nvSpPr>
          <p:cNvPr id="12" name="">
            <a:extLst xmlns:a="http://schemas.openxmlformats.org/drawingml/2006/main">
              <a:ext uri="{FF2B5EF4-FFF2-40B4-BE49-F238E27FC236}">
                <a16:creationId xmlns:a16="http://schemas.microsoft.com/office/drawing/2014/main" id="{1D7A5B64-E4F0-4FC0-AD1C-E8AE0D7030ED}"/>
              </a:ext>
            </a:extLst>
          </p:cNvPr>
          <p:cNvSpPr>
            <a:spLocks xmlns:a="http://schemas.openxmlformats.org/drawingml/2006/main" noGrp="1"/>
          </p:cNvSpPr>
          <p:nvPr/>
        </p:nvSpPr>
        <p:spPr>
          <a:xfrm xmlns:a="http://schemas.openxmlformats.org/drawingml/2006/main">
            <a:off x="7953375" y="2590800"/>
            <a:ext cx="762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450" b="1">
                <a:solidFill>
                  <a:srgbClr val="5B6677"/>
                </a:solidFill>
              </a:defRPr>
            </a:pPr>
            <a:r>
              <a:rPr sz="3450" b="1">
                <a:solidFill>
                  <a:srgbClr val="5B6677"/>
                </a:solidFill>
              </a:rPr>
              <a:t>→</a:t>
            </a:r>
          </a:p>
        </p:txBody>
      </p:sp>
      <p:sp>
        <p:nvSpPr>
          <p:cNvPr id="13" name="">
            <a:extLst xmlns:a="http://schemas.openxmlformats.org/drawingml/2006/main">
              <a:ext uri="{FF2B5EF4-FFF2-40B4-BE49-F238E27FC236}">
                <a16:creationId xmlns:a16="http://schemas.microsoft.com/office/drawing/2014/main" id="{6F74FB9E-3471-420C-A693-648A2D0F7F01}"/>
              </a:ext>
            </a:extLst>
          </p:cNvPr>
          <p:cNvSpPr>
            <a:spLocks xmlns:a="http://schemas.openxmlformats.org/drawingml/2006/main" noGrp="1"/>
          </p:cNvSpPr>
          <p:nvPr/>
        </p:nvSpPr>
        <p:spPr>
          <a:xfrm xmlns:a="http://schemas.openxmlformats.org/drawingml/2006/main">
            <a:off x="8667750" y="1924050"/>
            <a:ext cx="2667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a:solidFill>
                  <a:srgbClr val="169B62"/>
                </a:solidFill>
              </a:defRPr>
            </a:pPr>
            <a:r>
              <a:rPr sz="1200" b="1">
                <a:solidFill>
                  <a:srgbClr val="169B62"/>
                </a:solidFill>
              </a:rPr>
              <a:t>ACTION</a:t>
            </a:r>
          </a:p>
        </p:txBody>
      </p:sp>
      <p:sp>
        <p:nvSpPr>
          <p:cNvPr id="14" name="">
            <a:extLst xmlns:a="http://schemas.openxmlformats.org/drawingml/2006/main">
              <a:ext uri="{FF2B5EF4-FFF2-40B4-BE49-F238E27FC236}">
                <a16:creationId xmlns:a16="http://schemas.microsoft.com/office/drawing/2014/main" id="{295307C4-766D-4F0D-9EA1-4BE1C675C02E}"/>
              </a:ext>
            </a:extLst>
          </p:cNvPr>
          <p:cNvSpPr>
            <a:spLocks xmlns:a="http://schemas.openxmlformats.org/drawingml/2006/main" noGrp="1"/>
          </p:cNvSpPr>
          <p:nvPr/>
        </p:nvSpPr>
        <p:spPr>
          <a:xfrm xmlns:a="http://schemas.openxmlformats.org/drawingml/2006/main">
            <a:off x="800100" y="2333625"/>
            <a:ext cx="2952750" cy="1428750"/>
          </a:xfrm>
          <a:prstGeom xmlns:a="http://schemas.openxmlformats.org/drawingml/2006/main" prst="roundRect">
            <a:avLst>
              <a:gd name="adj" fmla="val 8000"/>
            </a:avLst>
          </a:prstGeom>
          <a:solidFill xmlns:a="http://schemas.openxmlformats.org/drawingml/2006/main">
            <a:srgbClr val="EEF4FA"/>
          </a:solidFill>
          <a:ln xmlns:a="http://schemas.openxmlformats.org/drawingml/2006/main" w="9525">
            <a:solidFill>
              <a:srgbClr val="D9E3EE"/>
            </a:solidFill>
            <a:prstDash val="solid"/>
          </a:ln>
        </p:spPr>
      </p:sp>
      <p:sp>
        <p:nvSpPr>
          <p:cNvPr id="15" name="">
            <a:extLst xmlns:a="http://schemas.openxmlformats.org/drawingml/2006/main">
              <a:ext uri="{FF2B5EF4-FFF2-40B4-BE49-F238E27FC236}">
                <a16:creationId xmlns:a16="http://schemas.microsoft.com/office/drawing/2014/main" id="{C09ABF92-CE30-41D0-9537-6812920BC6B8}"/>
              </a:ext>
            </a:extLst>
          </p:cNvPr>
          <p:cNvSpPr>
            <a:spLocks xmlns:a="http://schemas.openxmlformats.org/drawingml/2006/main" noGrp="1"/>
          </p:cNvSpPr>
          <p:nvPr/>
        </p:nvSpPr>
        <p:spPr>
          <a:xfrm xmlns:a="http://schemas.openxmlformats.org/drawingml/2006/main">
            <a:off x="1047750" y="2543175"/>
            <a:ext cx="24765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00" b="1">
                <a:solidFill>
                  <a:srgbClr val="071B33"/>
                </a:solidFill>
              </a:defRPr>
            </a:pPr>
            <a:r>
              <a:rPr sz="1800" b="1">
                <a:solidFill>
                  <a:srgbClr val="071B33"/>
                </a:solidFill>
              </a:rPr>
              <a:t>Clicks</a:t>
            </a:r>
          </a:p>
          <a:p xmlns:a="http://schemas.openxmlformats.org/drawingml/2006/main">
            <a:pPr algn="ctr">
              <a:defRPr sz="1800" b="1">
                <a:solidFill>
                  <a:srgbClr val="071B33"/>
                </a:solidFill>
              </a:defRPr>
            </a:pPr>
            <a:r>
              <a:rPr sz="1800" b="1">
                <a:solidFill>
                  <a:srgbClr val="071B33"/>
                </a:solidFill>
              </a:rPr>
              <a:t>Searches</a:t>
            </a:r>
          </a:p>
          <a:p xmlns:a="http://schemas.openxmlformats.org/drawingml/2006/main">
            <a:pPr algn="ctr">
              <a:defRPr sz="1800" b="1">
                <a:solidFill>
                  <a:srgbClr val="071B33"/>
                </a:solidFill>
              </a:defRPr>
            </a:pPr>
            <a:r>
              <a:rPr sz="1800" b="1">
                <a:solidFill>
                  <a:srgbClr val="071B33"/>
                </a:solidFill>
              </a:rPr>
              <a:t>Inventory views</a:t>
            </a:r>
          </a:p>
        </p:txBody>
      </p:sp>
      <p:sp>
        <p:nvSpPr>
          <p:cNvPr id="16" name="">
            <a:extLst xmlns:a="http://schemas.openxmlformats.org/drawingml/2006/main">
              <a:ext uri="{FF2B5EF4-FFF2-40B4-BE49-F238E27FC236}">
                <a16:creationId xmlns:a16="http://schemas.microsoft.com/office/drawing/2014/main" id="{1CC96F45-C468-4E11-A2CA-2D2C78D76751}"/>
              </a:ext>
            </a:extLst>
          </p:cNvPr>
          <p:cNvSpPr>
            <a:spLocks xmlns:a="http://schemas.openxmlformats.org/drawingml/2006/main" noGrp="1"/>
          </p:cNvSpPr>
          <p:nvPr/>
        </p:nvSpPr>
        <p:spPr>
          <a:xfrm xmlns:a="http://schemas.openxmlformats.org/drawingml/2006/main">
            <a:off x="4810125" y="2333625"/>
            <a:ext cx="2952750" cy="1428750"/>
          </a:xfrm>
          <a:prstGeom xmlns:a="http://schemas.openxmlformats.org/drawingml/2006/main" prst="roundRect">
            <a:avLst>
              <a:gd name="adj" fmla="val 8000"/>
            </a:avLst>
          </a:prstGeom>
          <a:solidFill xmlns:a="http://schemas.openxmlformats.org/drawingml/2006/main">
            <a:srgbClr val="FFF4DF"/>
          </a:solidFill>
          <a:ln xmlns:a="http://schemas.openxmlformats.org/drawingml/2006/main" w="9525">
            <a:solidFill>
              <a:srgbClr val="E8C97E"/>
            </a:solidFill>
            <a:prstDash val="solid"/>
          </a:ln>
        </p:spPr>
      </p:sp>
      <p:sp>
        <p:nvSpPr>
          <p:cNvPr id="17" name="">
            <a:extLst xmlns:a="http://schemas.openxmlformats.org/drawingml/2006/main">
              <a:ext uri="{FF2B5EF4-FFF2-40B4-BE49-F238E27FC236}">
                <a16:creationId xmlns:a16="http://schemas.microsoft.com/office/drawing/2014/main" id="{FB6743A1-378D-466E-AA4B-37725F801DE3}"/>
              </a:ext>
            </a:extLst>
          </p:cNvPr>
          <p:cNvSpPr>
            <a:spLocks xmlns:a="http://schemas.openxmlformats.org/drawingml/2006/main" noGrp="1"/>
          </p:cNvSpPr>
          <p:nvPr/>
        </p:nvSpPr>
        <p:spPr>
          <a:xfrm xmlns:a="http://schemas.openxmlformats.org/drawingml/2006/main">
            <a:off x="5048250" y="2543175"/>
            <a:ext cx="24765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725" b="1">
                <a:solidFill>
                  <a:srgbClr val="071B33"/>
                </a:solidFill>
              </a:defRPr>
            </a:pPr>
            <a:r>
              <a:rPr sz="1725" b="1">
                <a:solidFill>
                  <a:srgbClr val="071B33"/>
                </a:solidFill>
              </a:rPr>
              <a:t>Remove the rating</a:t>
            </a:r>
          </a:p>
          <a:p xmlns:a="http://schemas.openxmlformats.org/drawingml/2006/main">
            <a:pPr algn="ctr">
              <a:defRPr sz="1725" b="1">
                <a:solidFill>
                  <a:srgbClr val="071B33"/>
                </a:solidFill>
              </a:defRPr>
            </a:pPr>
            <a:r>
              <a:rPr sz="1725" b="1">
                <a:solidFill>
                  <a:srgbClr val="071B33"/>
                </a:solidFill>
              </a:rPr>
              <a:t>barrier before it</a:t>
            </a:r>
          </a:p>
          <a:p xmlns:a="http://schemas.openxmlformats.org/drawingml/2006/main">
            <a:pPr algn="ctr">
              <a:defRPr sz="1725" b="1">
                <a:solidFill>
                  <a:srgbClr val="071B33"/>
                </a:solidFill>
              </a:defRPr>
            </a:pPr>
            <a:r>
              <a:rPr sz="1725" b="1">
                <a:solidFill>
                  <a:srgbClr val="071B33"/>
                </a:solidFill>
              </a:rPr>
              <a:t>becomes a rejection</a:t>
            </a:r>
          </a:p>
        </p:txBody>
      </p:sp>
      <p:sp>
        <p:nvSpPr>
          <p:cNvPr id="18" name="">
            <a:extLst xmlns:a="http://schemas.openxmlformats.org/drawingml/2006/main">
              <a:ext uri="{FF2B5EF4-FFF2-40B4-BE49-F238E27FC236}">
                <a16:creationId xmlns:a16="http://schemas.microsoft.com/office/drawing/2014/main" id="{CDB215E0-0A4E-4773-BA33-FD956ABFCBD4}"/>
              </a:ext>
            </a:extLst>
          </p:cNvPr>
          <p:cNvSpPr>
            <a:spLocks xmlns:a="http://schemas.openxmlformats.org/drawingml/2006/main" noGrp="1"/>
          </p:cNvSpPr>
          <p:nvPr/>
        </p:nvSpPr>
        <p:spPr>
          <a:xfrm xmlns:a="http://schemas.openxmlformats.org/drawingml/2006/main">
            <a:off x="8667750" y="2333625"/>
            <a:ext cx="2667000" cy="1428750"/>
          </a:xfrm>
          <a:prstGeom xmlns:a="http://schemas.openxmlformats.org/drawingml/2006/main" prst="roundRect">
            <a:avLst>
              <a:gd name="adj" fmla="val 8000"/>
            </a:avLst>
          </a:prstGeom>
          <a:solidFill xmlns:a="http://schemas.openxmlformats.org/drawingml/2006/main">
            <a:srgbClr val="E8F7F0"/>
          </a:solidFill>
          <a:ln xmlns:a="http://schemas.openxmlformats.org/drawingml/2006/main" w="9525">
            <a:solidFill>
              <a:srgbClr val="A7DCC5"/>
            </a:solidFill>
            <a:prstDash val="solid"/>
          </a:ln>
        </p:spPr>
      </p:sp>
      <p:sp>
        <p:nvSpPr>
          <p:cNvPr id="19" name="">
            <a:extLst xmlns:a="http://schemas.openxmlformats.org/drawingml/2006/main">
              <a:ext uri="{FF2B5EF4-FFF2-40B4-BE49-F238E27FC236}">
                <a16:creationId xmlns:a16="http://schemas.microsoft.com/office/drawing/2014/main" id="{BCE85EEF-148D-4A5B-9617-335F9B28E2A5}"/>
              </a:ext>
            </a:extLst>
          </p:cNvPr>
          <p:cNvSpPr>
            <a:spLocks xmlns:a="http://schemas.openxmlformats.org/drawingml/2006/main" noGrp="1"/>
          </p:cNvSpPr>
          <p:nvPr/>
        </p:nvSpPr>
        <p:spPr>
          <a:xfrm xmlns:a="http://schemas.openxmlformats.org/drawingml/2006/main">
            <a:off x="8905875" y="2543175"/>
            <a:ext cx="21907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800" b="1">
                <a:solidFill>
                  <a:srgbClr val="169B62"/>
                </a:solidFill>
              </a:defRPr>
            </a:pPr>
            <a:r>
              <a:rPr sz="1800" b="1">
                <a:solidFill>
                  <a:srgbClr val="169B62"/>
                </a:solidFill>
              </a:rPr>
              <a:t>Calls</a:t>
            </a:r>
          </a:p>
          <a:p xmlns:a="http://schemas.openxmlformats.org/drawingml/2006/main">
            <a:pPr algn="ctr">
              <a:defRPr sz="1800" b="1">
                <a:solidFill>
                  <a:srgbClr val="169B62"/>
                </a:solidFill>
              </a:defRPr>
            </a:pPr>
            <a:r>
              <a:rPr sz="1800" b="1">
                <a:solidFill>
                  <a:srgbClr val="169B62"/>
                </a:solidFill>
              </a:rPr>
              <a:t>Appointments</a:t>
            </a:r>
          </a:p>
          <a:p xmlns:a="http://schemas.openxmlformats.org/drawingml/2006/main">
            <a:pPr algn="ctr">
              <a:defRPr sz="1800" b="1">
                <a:solidFill>
                  <a:srgbClr val="169B62"/>
                </a:solidFill>
              </a:defRPr>
            </a:pPr>
            <a:r>
              <a:rPr sz="1800" b="1">
                <a:solidFill>
                  <a:srgbClr val="169B62"/>
                </a:solidFill>
              </a:rPr>
              <a:t>Showroom visits</a:t>
            </a:r>
          </a:p>
        </p:txBody>
      </p:sp>
      <p:sp>
        <p:nvSpPr>
          <p:cNvPr id="20" name="">
            <a:extLst xmlns:a="http://schemas.openxmlformats.org/drawingml/2006/main">
              <a:ext uri="{FF2B5EF4-FFF2-40B4-BE49-F238E27FC236}">
                <a16:creationId xmlns:a16="http://schemas.microsoft.com/office/drawing/2014/main" id="{143F4929-4590-4CBA-9683-05BF5421467D}"/>
              </a:ext>
            </a:extLst>
          </p:cNvPr>
          <p:cNvSpPr>
            <a:spLocks xmlns:a="http://schemas.openxmlformats.org/drawingml/2006/main" noGrp="1"/>
          </p:cNvSpPr>
          <p:nvPr/>
        </p:nvSpPr>
        <p:spPr>
          <a:xfrm xmlns:a="http://schemas.openxmlformats.org/drawingml/2006/main">
            <a:off x="685800" y="4229100"/>
            <a:ext cx="10820400" cy="1276350"/>
          </a:xfrm>
          <a:prstGeom xmlns:a="http://schemas.openxmlformats.org/drawingml/2006/main" prst="roundRect">
            <a:avLst>
              <a:gd name="adj" fmla="val 8955"/>
            </a:avLst>
          </a:prstGeom>
          <a:solidFill xmlns:a="http://schemas.openxmlformats.org/drawingml/2006/main">
            <a:srgbClr val="071B33"/>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4BE14052-F92B-435D-BAF1-D8805BFBA656}"/>
              </a:ext>
            </a:extLst>
          </p:cNvPr>
          <p:cNvSpPr>
            <a:spLocks xmlns:a="http://schemas.openxmlformats.org/drawingml/2006/main" noGrp="1"/>
          </p:cNvSpPr>
          <p:nvPr/>
        </p:nvSpPr>
        <p:spPr>
          <a:xfrm xmlns:a="http://schemas.openxmlformats.org/drawingml/2006/main">
            <a:off x="1000125" y="4476750"/>
            <a:ext cx="10191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025" b="1">
                <a:solidFill>
                  <a:srgbClr val="FFFFFF"/>
                </a:solidFill>
              </a:defRPr>
            </a:pPr>
            <a:r>
              <a:rPr sz="2025" b="1">
                <a:solidFill>
                  <a:srgbClr val="FFFFFF"/>
                </a:solidFill>
              </a:rPr>
              <a:t>Remove hesitation before the customer ever reaches the dealership.</a:t>
            </a:r>
          </a:p>
        </p:txBody>
      </p:sp>
      <p:sp>
        <p:nvSpPr>
          <p:cNvPr id="22" name="">
            <a:extLst xmlns:a="http://schemas.openxmlformats.org/drawingml/2006/main">
              <a:ext uri="{FF2B5EF4-FFF2-40B4-BE49-F238E27FC236}">
                <a16:creationId xmlns:a16="http://schemas.microsoft.com/office/drawing/2014/main" id="{9FA857E7-F5CC-4742-B510-4579D16070E4}"/>
              </a:ext>
            </a:extLst>
          </p:cNvPr>
          <p:cNvSpPr>
            <a:spLocks xmlns:a="http://schemas.openxmlformats.org/drawingml/2006/main" noGrp="1"/>
          </p:cNvSpPr>
          <p:nvPr/>
        </p:nvSpPr>
        <p:spPr>
          <a:xfrm xmlns:a="http://schemas.openxmlformats.org/drawingml/2006/main">
            <a:off x="1143000" y="5095875"/>
            <a:ext cx="990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0">
                <a:solidFill>
                  <a:srgbClr val="C5CED8"/>
                </a:solidFill>
              </a:defRPr>
            </a:pPr>
            <a:r>
              <a:rPr sz="1350" b="0">
                <a:solidFill>
                  <a:srgbClr val="C5CED8"/>
                </a:solidFill>
              </a:rPr>
              <a:t>The goal is not more traffic. It is fewer lost opportunities from the traffic you already bought.</a:t>
            </a:r>
          </a:p>
        </p:txBody>
      </p:sp>
      <p:sp>
        <p:nvSpPr>
          <p:cNvPr id="23" name="">
            <a:extLst xmlns:a="http://schemas.openxmlformats.org/drawingml/2006/main">
              <a:ext uri="{FF2B5EF4-FFF2-40B4-BE49-F238E27FC236}">
                <a16:creationId xmlns:a16="http://schemas.microsoft.com/office/drawing/2014/main" id="{AC3589A1-7ABE-4DFE-82A9-5C0A59466227}"/>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EF241D12-C202-4413-AE2B-4296D430FBA9}"/>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54" name=""/>
          <p:cNvPicPr>
            <a:picLocks xmlns:a="http://schemas.openxmlformats.org/drawingml/2006/main" noChangeAspect="1"/>
          </p:cNvPicPr>
          <p:nvPr/>
        </p:nvPicPr>
        <p:blipFill>
          <a:blip xmlns:r="http://schemas.openxmlformats.org/officeDocument/2006/relationships" xmlns:a="http://schemas.openxmlformats.org/drawingml/2006/main" r:embed="R2d37b9507c5e40ae"/>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26" name="">
            <a:extLst xmlns:a="http://schemas.openxmlformats.org/drawingml/2006/main">
              <a:ext uri="{FF2B5EF4-FFF2-40B4-BE49-F238E27FC236}">
                <a16:creationId xmlns:a16="http://schemas.microsoft.com/office/drawing/2014/main" id="{5E6D412A-5EB3-4EA4-B772-631854BC38EC}"/>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27" name="">
            <a:extLst xmlns:a="http://schemas.openxmlformats.org/drawingml/2006/main">
              <a:ext uri="{FF2B5EF4-FFF2-40B4-BE49-F238E27FC236}">
                <a16:creationId xmlns:a16="http://schemas.microsoft.com/office/drawing/2014/main" id="{D24AA8A6-2988-40E8-A316-AC2316EF79FA}"/>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28" name="">
            <a:extLst xmlns:a="http://schemas.openxmlformats.org/drawingml/2006/main">
              <a:ext uri="{FF2B5EF4-FFF2-40B4-BE49-F238E27FC236}">
                <a16:creationId xmlns:a16="http://schemas.microsoft.com/office/drawing/2014/main" id="{16239513-BDA0-4053-AC5E-2BFF9CEBC6EF}"/>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58" name=""/>
          <p:cNvPicPr>
            <a:picLocks xmlns:a="http://schemas.openxmlformats.org/drawingml/2006/main" noChangeAspect="1"/>
          </p:cNvPicPr>
          <p:nvPr/>
        </p:nvPicPr>
        <p:blipFill>
          <a:blip xmlns:r="http://schemas.openxmlformats.org/officeDocument/2006/relationships" xmlns:a="http://schemas.openxmlformats.org/drawingml/2006/main" r:embed="Re2330d58db284443"/>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1852800603"/>
      </p:ext>
    </p:extLst>
  </p:cSld>
</p:sld>
</file>

<file path=ppt/slides/slide5.xml><?xml version="1.0" encoding="utf-8"?>
<p:sld xmlns:p="http://schemas.openxmlformats.org/presentationml/2006/main">
  <p:cSld>
    <p:bg>
      <p:bgPr>
        <a:solidFill xmlns:a="http://schemas.openxmlformats.org/drawingml/2006/main">
          <a:srgbClr val="071B33"/>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87CC9E46-61AA-4A62-8FF9-6BB4EEAE5EB4}"/>
              </a:ext>
            </a:extLst>
          </p:cNvPr>
          <p:cNvSpPr>
            <a:spLocks xmlns:a="http://schemas.openxmlformats.org/drawingml/2006/main" noGrp="1"/>
          </p:cNvSpPr>
          <p:nvPr/>
        </p:nvSpPr>
        <p:spPr>
          <a:xfrm xmlns:a="http://schemas.openxmlformats.org/drawingml/2006/main">
            <a:off x="0" y="0"/>
            <a:ext cx="12192000" cy="13335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582E8EE6-F354-4736-8DAC-E7E71010E8E7}"/>
              </a:ext>
            </a:extLst>
          </p:cNvPr>
          <p:cNvSpPr>
            <a:spLocks xmlns:a="http://schemas.openxmlformats.org/drawingml/2006/main" noGrp="1"/>
          </p:cNvSpPr>
          <p:nvPr/>
        </p:nvSpPr>
        <p:spPr>
          <a:xfrm xmlns:a="http://schemas.openxmlformats.org/drawingml/2006/main">
            <a:off x="0" y="133350"/>
            <a:ext cx="228600" cy="6724650"/>
          </a:xfrm>
          <a:prstGeom xmlns:a="http://schemas.openxmlformats.org/drawingml/2006/main" prst="rect">
            <a:avLst/>
          </a:prstGeom>
          <a:solidFill xmlns:a="http://schemas.openxmlformats.org/drawingml/2006/main">
            <a:srgbClr val="C8323A"/>
          </a:solidFill>
          <a:ln xmlns:a="http://schemas.openxmlformats.org/drawingml/2006/main" w="0">
            <a:noFill/>
            <a:prstDash val="solid"/>
          </a:ln>
        </p:spPr>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55f3f4e53f384304"/>
          <a:stretch xmlns:a="http://schemas.openxmlformats.org/drawingml/2006/main"/>
        </p:blipFill>
        <p:spPr>
          <a:xfrm xmlns:a="http://schemas.openxmlformats.org/drawingml/2006/main">
            <a:off x="9426282" y="495300"/>
            <a:ext cx="1864311" cy="1000125"/>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EEBC7CC2-7666-4989-8549-283F45F1E0C7}"/>
              </a:ext>
            </a:extLst>
          </p:cNvPr>
          <p:cNvSpPr>
            <a:spLocks xmlns:a="http://schemas.openxmlformats.org/drawingml/2006/main" noGrp="1"/>
          </p:cNvSpPr>
          <p:nvPr/>
        </p:nvSpPr>
        <p:spPr>
          <a:xfrm xmlns:a="http://schemas.openxmlformats.org/drawingml/2006/main">
            <a:off x="685800" y="628650"/>
            <a:ext cx="3810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050" b="1">
                <a:solidFill>
                  <a:srgbClr val="C8323A"/>
                </a:solidFill>
              </a:defRPr>
            </a:pPr>
            <a:r>
              <a:rPr sz="1050" b="1">
                <a:solidFill>
                  <a:srgbClr val="C8323A"/>
                </a:solidFill>
              </a:rPr>
              <a:t>THE HARD TRUTH</a:t>
            </a:r>
          </a:p>
        </p:txBody>
      </p:sp>
      <p:sp>
        <p:nvSpPr>
          <p:cNvPr id="5" name="">
            <a:extLst xmlns:a="http://schemas.openxmlformats.org/drawingml/2006/main">
              <a:ext uri="{FF2B5EF4-FFF2-40B4-BE49-F238E27FC236}">
                <a16:creationId xmlns:a16="http://schemas.microsoft.com/office/drawing/2014/main" id="{020449F3-CA89-4BE3-89DC-B76FC42F29A6}"/>
              </a:ext>
            </a:extLst>
          </p:cNvPr>
          <p:cNvSpPr>
            <a:spLocks xmlns:a="http://schemas.openxmlformats.org/drawingml/2006/main" noGrp="1"/>
          </p:cNvSpPr>
          <p:nvPr/>
        </p:nvSpPr>
        <p:spPr>
          <a:xfrm xmlns:a="http://schemas.openxmlformats.org/drawingml/2006/main">
            <a:off x="685800" y="1219200"/>
            <a:ext cx="10287000" cy="1485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4200" b="1">
                <a:solidFill>
                  <a:srgbClr val="FFFFFF"/>
                </a:solidFill>
              </a:defRPr>
            </a:pPr>
            <a:r>
              <a:rPr sz="4200" b="1">
                <a:solidFill>
                  <a:srgbClr val="FFFFFF"/>
                </a:solidFill>
              </a:rPr>
              <a:t>YOU CAN’T OUTSPEND</a:t>
            </a:r>
          </a:p>
          <a:p xmlns:a="http://schemas.openxmlformats.org/drawingml/2006/main">
            <a:pPr algn="l">
              <a:defRPr sz="4200" b="1">
                <a:solidFill>
                  <a:srgbClr val="FFFFFF"/>
                </a:solidFill>
              </a:defRPr>
            </a:pPr>
            <a:r>
              <a:rPr sz="4200" b="1">
                <a:solidFill>
                  <a:srgbClr val="FFFFFF"/>
                </a:solidFill>
              </a:rPr>
              <a:t>A NEGATIVE REPUTATION.</a:t>
            </a:r>
          </a:p>
        </p:txBody>
      </p:sp>
      <p:sp>
        <p:nvSpPr>
          <p:cNvPr id="6" name="">
            <a:extLst xmlns:a="http://schemas.openxmlformats.org/drawingml/2006/main">
              <a:ext uri="{FF2B5EF4-FFF2-40B4-BE49-F238E27FC236}">
                <a16:creationId xmlns:a16="http://schemas.microsoft.com/office/drawing/2014/main" id="{D0A5F932-C672-4B01-A556-CDB3C58CB673}"/>
              </a:ext>
            </a:extLst>
          </p:cNvPr>
          <p:cNvSpPr>
            <a:spLocks xmlns:a="http://schemas.openxmlformats.org/drawingml/2006/main" noGrp="1"/>
          </p:cNvSpPr>
          <p:nvPr/>
        </p:nvSpPr>
        <p:spPr>
          <a:xfrm xmlns:a="http://schemas.openxmlformats.org/drawingml/2006/main">
            <a:off x="685800" y="3105150"/>
            <a:ext cx="74295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57905D0E-6314-43AE-8674-915266C2C428}"/>
              </a:ext>
            </a:extLst>
          </p:cNvPr>
          <p:cNvSpPr>
            <a:spLocks xmlns:a="http://schemas.openxmlformats.org/drawingml/2006/main" noGrp="1"/>
          </p:cNvSpPr>
          <p:nvPr/>
        </p:nvSpPr>
        <p:spPr>
          <a:xfrm xmlns:a="http://schemas.openxmlformats.org/drawingml/2006/main">
            <a:off x="685800" y="3619500"/>
            <a:ext cx="8763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325" b="1">
                <a:solidFill>
                  <a:srgbClr val="C5CED8"/>
                </a:solidFill>
              </a:defRPr>
            </a:pPr>
            <a:r>
              <a:rPr sz="2325" b="1">
                <a:solidFill>
                  <a:srgbClr val="C5CED8"/>
                </a:solidFill>
              </a:rPr>
              <a:t>But you can take control of the narrative—</a:t>
            </a:r>
          </a:p>
        </p:txBody>
      </p:sp>
      <p:sp>
        <p:nvSpPr>
          <p:cNvPr id="8" name="">
            <a:extLst xmlns:a="http://schemas.openxmlformats.org/drawingml/2006/main">
              <a:ext uri="{FF2B5EF4-FFF2-40B4-BE49-F238E27FC236}">
                <a16:creationId xmlns:a16="http://schemas.microsoft.com/office/drawing/2014/main" id="{708CD9CF-5139-4ECA-8A51-9E55B4E818DE}"/>
              </a:ext>
            </a:extLst>
          </p:cNvPr>
          <p:cNvSpPr>
            <a:spLocks xmlns:a="http://schemas.openxmlformats.org/drawingml/2006/main" noGrp="1"/>
          </p:cNvSpPr>
          <p:nvPr/>
        </p:nvSpPr>
        <p:spPr>
          <a:xfrm xmlns:a="http://schemas.openxmlformats.org/drawingml/2006/main">
            <a:off x="685800" y="4352925"/>
            <a:ext cx="9906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225" b="1">
                <a:solidFill>
                  <a:srgbClr val="D6A84B"/>
                </a:solidFill>
              </a:defRPr>
            </a:pPr>
            <a:r>
              <a:rPr sz="3225" b="1">
                <a:solidFill>
                  <a:srgbClr val="D6A84B"/>
                </a:solidFill>
              </a:rPr>
              <a:t>AND STOP LIVING IN YOUR SHIT.</a:t>
            </a:r>
          </a:p>
        </p:txBody>
      </p:sp>
      <p:sp>
        <p:nvSpPr>
          <p:cNvPr id="9" name="">
            <a:extLst xmlns:a="http://schemas.openxmlformats.org/drawingml/2006/main">
              <a:ext uri="{FF2B5EF4-FFF2-40B4-BE49-F238E27FC236}">
                <a16:creationId xmlns:a16="http://schemas.microsoft.com/office/drawing/2014/main" id="{A7E642EF-5655-47E6-8609-9758AB4FB668}"/>
              </a:ext>
            </a:extLst>
          </p:cNvPr>
          <p:cNvSpPr>
            <a:spLocks xmlns:a="http://schemas.openxmlformats.org/drawingml/2006/main" noGrp="1"/>
          </p:cNvSpPr>
          <p:nvPr/>
        </p:nvSpPr>
        <p:spPr>
          <a:xfrm xmlns:a="http://schemas.openxmlformats.org/drawingml/2006/main">
            <a:off x="685800" y="5391150"/>
            <a:ext cx="9334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0">
                <a:solidFill>
                  <a:srgbClr val="FFFFFF"/>
                </a:solidFill>
              </a:defRPr>
            </a:pPr>
            <a:r>
              <a:rPr sz="1650" b="0">
                <a:solidFill>
                  <a:srgbClr val="FFFFFF"/>
                </a:solidFill>
              </a:rPr>
              <a:t>More advertising feeds the problem. Reputation recovery changes the problem.</a:t>
            </a:r>
          </a:p>
        </p:txBody>
      </p:sp>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89056d4d240e4aa5"/>
          <a:stretch xmlns:a="http://schemas.openxmlformats.org/drawingml/2006/main"/>
        </p:blipFill>
        <p:spPr>
          <a:xfrm xmlns:a="http://schemas.openxmlformats.org/drawingml/2006/main">
            <a:off x="10001250" y="4876800"/>
            <a:ext cx="1428750" cy="1428750"/>
          </a:xfrm>
          <a:prstGeom xmlns:a="http://schemas.openxmlformats.org/drawingml/2006/main" prst="rect">
            <a:avLst/>
          </a:prstGeom>
        </p:spPr>
      </p:pic>
      <p:sp>
        <p:nvSpPr>
          <p:cNvPr id="11" name="">
            <a:extLst xmlns:a="http://schemas.openxmlformats.org/drawingml/2006/main">
              <a:ext uri="{FF2B5EF4-FFF2-40B4-BE49-F238E27FC236}">
                <a16:creationId xmlns:a16="http://schemas.microsoft.com/office/drawing/2014/main" id="{E2CADB1E-4AB2-47E6-8D56-AA62973BFB27}"/>
              </a:ext>
            </a:extLst>
          </p:cNvPr>
          <p:cNvSpPr>
            <a:spLocks xmlns:a="http://schemas.openxmlformats.org/drawingml/2006/main" noGrp="1"/>
          </p:cNvSpPr>
          <p:nvPr/>
        </p:nvSpPr>
        <p:spPr>
          <a:xfrm xmlns:a="http://schemas.openxmlformats.org/drawingml/2006/main">
            <a:off x="685800" y="6362700"/>
            <a:ext cx="5905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D6A84B"/>
                </a:solidFill>
              </a:defRPr>
            </a:pPr>
            <a:r>
              <a:rPr sz="825" b="1">
                <a:solidFill>
                  <a:srgbClr val="D6A84B"/>
                </a:solidFill>
              </a:rPr>
              <a:t>REPUTATION MEDICS  •  BRIAN MORRIS  •  602-299-8162</a:t>
            </a:r>
          </a:p>
        </p:txBody>
      </p:sp>
    </p:spTree>
    <p:extLst>
      <p:ext uri="{BB962C8B-B14F-4D97-AF65-F5344CB8AC3E}">
        <p14:creationId xmlns:p14="http://schemas.microsoft.com/office/powerpoint/2010/main" val="722417186"/>
      </p:ext>
    </p:extLst>
  </p:cSld>
</p:sld>
</file>

<file path=ppt/slides/slide6.xml><?xml version="1.0" encoding="utf-8"?>
<p:sld xmlns:p="http://schemas.openxmlformats.org/presentationml/2006/main">
  <p:cSld>
    <p:bg>
      <p:bgPr>
        <a:solidFill xmlns:a="http://schemas.openxmlformats.org/drawingml/2006/main">
          <a:srgbClr val="F7FAFD"/>
        </a:solidFill>
      </p:bgPr>
    </p:bg>
    <p:spTree>
      <p:nvGrpSpPr>
        <p:cNvPr id="1" name=""/>
        <p:cNvGrpSpPr/>
        <p:nvPr/>
      </p:nvGrpSpPr>
      <p:grpSpPr>
        <a:xfrm xmlns:a="http://schemas.openxmlformats.org/drawingml/2006/main"/>
      </p:grpSpPr>
      <p:sp>
        <p:nvSpPr>
          <p:cNvPr id="27" name="">
            <a:extLst xmlns:a="http://schemas.openxmlformats.org/drawingml/2006/main">
              <a:ext uri="{FF2B5EF4-FFF2-40B4-BE49-F238E27FC236}">
                <a16:creationId xmlns:a16="http://schemas.microsoft.com/office/drawing/2014/main" id="{50C73807-4C76-4C52-95D3-7110C17DB3DF}"/>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139360B-AC66-4B12-85BA-DDB0D6231ED3}"/>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29" name=""/>
          <p:cNvPicPr>
            <a:picLocks xmlns:a="http://schemas.openxmlformats.org/drawingml/2006/main" noChangeAspect="1"/>
          </p:cNvPicPr>
          <p:nvPr/>
        </p:nvPicPr>
        <p:blipFill>
          <a:blip xmlns:r="http://schemas.openxmlformats.org/officeDocument/2006/relationships" xmlns:a="http://schemas.openxmlformats.org/drawingml/2006/main" r:embed="R5c7cbb2edfb04482"/>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820108f176f84251"/>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C2CA2C4C-7528-4069-B47A-483F536D5FAC}"/>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65307BD2-8513-4CE3-AD83-C52C717CA828}"/>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THE CONVERSION TAX</a:t>
            </a:r>
          </a:p>
        </p:txBody>
      </p:sp>
      <p:sp>
        <p:nvSpPr>
          <p:cNvPr id="7" name="">
            <a:extLst xmlns:a="http://schemas.openxmlformats.org/drawingml/2006/main">
              <a:ext uri="{FF2B5EF4-FFF2-40B4-BE49-F238E27FC236}">
                <a16:creationId xmlns:a16="http://schemas.microsoft.com/office/drawing/2014/main" id="{38992FEF-45B3-4278-9DC8-94D70C506BF2}"/>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Same media budget. Two very different outcomes.</a:t>
            </a:r>
          </a:p>
        </p:txBody>
      </p:sp>
      <p:sp>
        <p:nvSpPr>
          <p:cNvPr id="8" name="">
            <a:extLst xmlns:a="http://schemas.openxmlformats.org/drawingml/2006/main">
              <a:ext uri="{FF2B5EF4-FFF2-40B4-BE49-F238E27FC236}">
                <a16:creationId xmlns:a16="http://schemas.microsoft.com/office/drawing/2014/main" id="{39053329-30A7-4F20-84B1-DD516AFD4F3F}"/>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15594C91-E0DF-4ED5-9A20-0C84086C3D9F}"/>
              </a:ext>
            </a:extLst>
          </p:cNvPr>
          <p:cNvSpPr>
            <a:spLocks xmlns:a="http://schemas.openxmlformats.org/drawingml/2006/main" noGrp="1"/>
          </p:cNvSpPr>
          <p:nvPr/>
        </p:nvSpPr>
        <p:spPr>
          <a:xfrm xmlns:a="http://schemas.openxmlformats.org/drawingml/2006/main">
            <a:off x="685800" y="1866900"/>
            <a:ext cx="4762500" cy="3257550"/>
          </a:xfrm>
          <a:prstGeom xmlns:a="http://schemas.openxmlformats.org/drawingml/2006/main" prst="roundRect">
            <a:avLst>
              <a:gd name="adj" fmla="val 3509"/>
            </a:avLst>
          </a:prstGeom>
          <a:solidFill xmlns:a="http://schemas.openxmlformats.org/drawingml/2006/main">
            <a:srgbClr val="FFF0F1"/>
          </a:solidFill>
          <a:ln xmlns:a="http://schemas.openxmlformats.org/drawingml/2006/main" w="9525">
            <a:solidFill>
              <a:srgbClr val="F3B2B7"/>
            </a:solidFill>
            <a:prstDash val="solid"/>
          </a:ln>
        </p:spPr>
      </p:sp>
      <p:sp>
        <p:nvSpPr>
          <p:cNvPr id="10" name="">
            <a:extLst xmlns:a="http://schemas.openxmlformats.org/drawingml/2006/main">
              <a:ext uri="{FF2B5EF4-FFF2-40B4-BE49-F238E27FC236}">
                <a16:creationId xmlns:a16="http://schemas.microsoft.com/office/drawing/2014/main" id="{194BCD59-950A-4A7E-AF8B-3BBA6A3EE42B}"/>
              </a:ext>
            </a:extLst>
          </p:cNvPr>
          <p:cNvSpPr>
            <a:spLocks xmlns:a="http://schemas.openxmlformats.org/drawingml/2006/main" noGrp="1"/>
          </p:cNvSpPr>
          <p:nvPr/>
        </p:nvSpPr>
        <p:spPr>
          <a:xfrm xmlns:a="http://schemas.openxmlformats.org/drawingml/2006/main">
            <a:off x="1000125" y="2143125"/>
            <a:ext cx="4095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a:solidFill>
                  <a:srgbClr val="C8323A"/>
                </a:solidFill>
              </a:defRPr>
            </a:pPr>
            <a:r>
              <a:rPr sz="1200" b="1">
                <a:solidFill>
                  <a:srgbClr val="C8323A"/>
                </a:solidFill>
              </a:rPr>
              <a:t>AT 3.8★</a:t>
            </a:r>
          </a:p>
        </p:txBody>
      </p:sp>
      <p:sp>
        <p:nvSpPr>
          <p:cNvPr id="11" name="">
            <a:extLst xmlns:a="http://schemas.openxmlformats.org/drawingml/2006/main">
              <a:ext uri="{FF2B5EF4-FFF2-40B4-BE49-F238E27FC236}">
                <a16:creationId xmlns:a16="http://schemas.microsoft.com/office/drawing/2014/main" id="{44C62189-7460-4881-8866-5306F79BDF12}"/>
              </a:ext>
            </a:extLst>
          </p:cNvPr>
          <p:cNvSpPr>
            <a:spLocks xmlns:a="http://schemas.openxmlformats.org/drawingml/2006/main" noGrp="1"/>
          </p:cNvSpPr>
          <p:nvPr/>
        </p:nvSpPr>
        <p:spPr>
          <a:xfrm xmlns:a="http://schemas.openxmlformats.org/drawingml/2006/main">
            <a:off x="1000125" y="2571750"/>
            <a:ext cx="4095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450" b="1">
                <a:solidFill>
                  <a:srgbClr val="C8323A"/>
                </a:solidFill>
              </a:defRPr>
            </a:pPr>
            <a:r>
              <a:rPr sz="3450" b="1">
                <a:solidFill>
                  <a:srgbClr val="C8323A"/>
                </a:solidFill>
              </a:rPr>
              <a:t>FRICTION</a:t>
            </a:r>
          </a:p>
        </p:txBody>
      </p:sp>
      <p:sp>
        <p:nvSpPr>
          <p:cNvPr id="12" name="">
            <a:extLst xmlns:a="http://schemas.openxmlformats.org/drawingml/2006/main">
              <a:ext uri="{FF2B5EF4-FFF2-40B4-BE49-F238E27FC236}">
                <a16:creationId xmlns:a16="http://schemas.microsoft.com/office/drawing/2014/main" id="{47FBC681-B029-4B0A-844B-C926CBC44B19}"/>
              </a:ext>
            </a:extLst>
          </p:cNvPr>
          <p:cNvSpPr>
            <a:spLocks xmlns:a="http://schemas.openxmlformats.org/drawingml/2006/main" noGrp="1"/>
          </p:cNvSpPr>
          <p:nvPr/>
        </p:nvSpPr>
        <p:spPr>
          <a:xfrm xmlns:a="http://schemas.openxmlformats.org/drawingml/2006/main">
            <a:off x="1143000" y="3352800"/>
            <a:ext cx="3810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a:solidFill>
                  <a:srgbClr val="071B33"/>
                </a:solidFill>
              </a:defRPr>
            </a:pPr>
            <a:r>
              <a:rPr sz="1650" b="1">
                <a:solidFill>
                  <a:srgbClr val="071B33"/>
                </a:solidFill>
              </a:rPr>
              <a:t>Paid click → rating check → hesitation → competitor</a:t>
            </a:r>
          </a:p>
        </p:txBody>
      </p:sp>
      <p:sp>
        <p:nvSpPr>
          <p:cNvPr id="13" name="">
            <a:extLst xmlns:a="http://schemas.openxmlformats.org/drawingml/2006/main">
              <a:ext uri="{FF2B5EF4-FFF2-40B4-BE49-F238E27FC236}">
                <a16:creationId xmlns:a16="http://schemas.microsoft.com/office/drawing/2014/main" id="{C5D45018-2E8D-46B5-B762-7DC141C9E2E7}"/>
              </a:ext>
            </a:extLst>
          </p:cNvPr>
          <p:cNvSpPr>
            <a:spLocks xmlns:a="http://schemas.openxmlformats.org/drawingml/2006/main" noGrp="1"/>
          </p:cNvSpPr>
          <p:nvPr/>
        </p:nvSpPr>
        <p:spPr>
          <a:xfrm xmlns:a="http://schemas.openxmlformats.org/drawingml/2006/main">
            <a:off x="1143000" y="4248150"/>
            <a:ext cx="3810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0">
                <a:solidFill>
                  <a:srgbClr val="5B6677"/>
                </a:solidFill>
              </a:defRPr>
            </a:pPr>
            <a:r>
              <a:rPr sz="1425" b="0">
                <a:solidFill>
                  <a:srgbClr val="5B6677"/>
                </a:solidFill>
              </a:rPr>
              <a:t>Marketing pays for attention that never reaches the CRM.</a:t>
            </a:r>
          </a:p>
        </p:txBody>
      </p:sp>
      <p:sp>
        <p:nvSpPr>
          <p:cNvPr id="14" name="">
            <a:extLst xmlns:a="http://schemas.openxmlformats.org/drawingml/2006/main">
              <a:ext uri="{FF2B5EF4-FFF2-40B4-BE49-F238E27FC236}">
                <a16:creationId xmlns:a16="http://schemas.microsoft.com/office/drawing/2014/main" id="{0F6B11B6-9F92-4902-8BE3-C1DA75683E9B}"/>
              </a:ext>
            </a:extLst>
          </p:cNvPr>
          <p:cNvSpPr>
            <a:spLocks xmlns:a="http://schemas.openxmlformats.org/drawingml/2006/main" noGrp="1"/>
          </p:cNvSpPr>
          <p:nvPr/>
        </p:nvSpPr>
        <p:spPr>
          <a:xfrm xmlns:a="http://schemas.openxmlformats.org/drawingml/2006/main">
            <a:off x="5572125" y="3143250"/>
            <a:ext cx="1047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250" b="1">
                <a:solidFill>
                  <a:srgbClr val="5B6677"/>
                </a:solidFill>
              </a:defRPr>
            </a:pPr>
            <a:r>
              <a:rPr sz="2250" b="1">
                <a:solidFill>
                  <a:srgbClr val="5B6677"/>
                </a:solidFill>
              </a:rPr>
              <a:t>VS.</a:t>
            </a:r>
          </a:p>
        </p:txBody>
      </p:sp>
      <p:sp>
        <p:nvSpPr>
          <p:cNvPr id="15" name="">
            <a:extLst xmlns:a="http://schemas.openxmlformats.org/drawingml/2006/main">
              <a:ext uri="{FF2B5EF4-FFF2-40B4-BE49-F238E27FC236}">
                <a16:creationId xmlns:a16="http://schemas.microsoft.com/office/drawing/2014/main" id="{7F8D44C4-CAA8-4354-BA74-E3E3B777717B}"/>
              </a:ext>
            </a:extLst>
          </p:cNvPr>
          <p:cNvSpPr>
            <a:spLocks xmlns:a="http://schemas.openxmlformats.org/drawingml/2006/main" noGrp="1"/>
          </p:cNvSpPr>
          <p:nvPr/>
        </p:nvSpPr>
        <p:spPr>
          <a:xfrm xmlns:a="http://schemas.openxmlformats.org/drawingml/2006/main">
            <a:off x="6743700" y="1866900"/>
            <a:ext cx="4762500" cy="3257550"/>
          </a:xfrm>
          <a:prstGeom xmlns:a="http://schemas.openxmlformats.org/drawingml/2006/main" prst="roundRect">
            <a:avLst>
              <a:gd name="adj" fmla="val 3509"/>
            </a:avLst>
          </a:prstGeom>
          <a:solidFill xmlns:a="http://schemas.openxmlformats.org/drawingml/2006/main">
            <a:srgbClr val="E8F7F0"/>
          </a:solidFill>
          <a:ln xmlns:a="http://schemas.openxmlformats.org/drawingml/2006/main" w="9525">
            <a:solidFill>
              <a:srgbClr val="A7DCC5"/>
            </a:solidFill>
            <a:prstDash val="solid"/>
          </a:ln>
        </p:spPr>
      </p:sp>
      <p:sp>
        <p:nvSpPr>
          <p:cNvPr id="16" name="">
            <a:extLst xmlns:a="http://schemas.openxmlformats.org/drawingml/2006/main">
              <a:ext uri="{FF2B5EF4-FFF2-40B4-BE49-F238E27FC236}">
                <a16:creationId xmlns:a16="http://schemas.microsoft.com/office/drawing/2014/main" id="{0B9D7EAE-37FA-4445-8C54-1F4986C665C9}"/>
              </a:ext>
            </a:extLst>
          </p:cNvPr>
          <p:cNvSpPr>
            <a:spLocks xmlns:a="http://schemas.openxmlformats.org/drawingml/2006/main" noGrp="1"/>
          </p:cNvSpPr>
          <p:nvPr/>
        </p:nvSpPr>
        <p:spPr>
          <a:xfrm xmlns:a="http://schemas.openxmlformats.org/drawingml/2006/main">
            <a:off x="7067550" y="2143125"/>
            <a:ext cx="4095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a:solidFill>
                  <a:srgbClr val="169B62"/>
                </a:solidFill>
              </a:defRPr>
            </a:pPr>
            <a:r>
              <a:rPr sz="1200" b="1">
                <a:solidFill>
                  <a:srgbClr val="169B62"/>
                </a:solidFill>
              </a:rPr>
              <a:t>AT 4.5+</a:t>
            </a:r>
          </a:p>
        </p:txBody>
      </p:sp>
      <p:sp>
        <p:nvSpPr>
          <p:cNvPr id="17" name="">
            <a:extLst xmlns:a="http://schemas.openxmlformats.org/drawingml/2006/main">
              <a:ext uri="{FF2B5EF4-FFF2-40B4-BE49-F238E27FC236}">
                <a16:creationId xmlns:a16="http://schemas.microsoft.com/office/drawing/2014/main" id="{0FB637A1-C183-4599-9040-0BCD41C2DA5C}"/>
              </a:ext>
            </a:extLst>
          </p:cNvPr>
          <p:cNvSpPr>
            <a:spLocks xmlns:a="http://schemas.openxmlformats.org/drawingml/2006/main" noGrp="1"/>
          </p:cNvSpPr>
          <p:nvPr/>
        </p:nvSpPr>
        <p:spPr>
          <a:xfrm xmlns:a="http://schemas.openxmlformats.org/drawingml/2006/main">
            <a:off x="7067550" y="2571750"/>
            <a:ext cx="4095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450" b="1">
                <a:solidFill>
                  <a:srgbClr val="169B62"/>
                </a:solidFill>
              </a:defRPr>
            </a:pPr>
            <a:r>
              <a:rPr sz="3450" b="1">
                <a:solidFill>
                  <a:srgbClr val="169B62"/>
                </a:solidFill>
              </a:rPr>
              <a:t>CONFIDENCE</a:t>
            </a:r>
          </a:p>
        </p:txBody>
      </p:sp>
      <p:sp>
        <p:nvSpPr>
          <p:cNvPr id="18" name="">
            <a:extLst xmlns:a="http://schemas.openxmlformats.org/drawingml/2006/main">
              <a:ext uri="{FF2B5EF4-FFF2-40B4-BE49-F238E27FC236}">
                <a16:creationId xmlns:a16="http://schemas.microsoft.com/office/drawing/2014/main" id="{32C9B986-2519-4DE2-ABB4-8ED90430A251}"/>
              </a:ext>
            </a:extLst>
          </p:cNvPr>
          <p:cNvSpPr>
            <a:spLocks xmlns:a="http://schemas.openxmlformats.org/drawingml/2006/main" noGrp="1"/>
          </p:cNvSpPr>
          <p:nvPr/>
        </p:nvSpPr>
        <p:spPr>
          <a:xfrm xmlns:a="http://schemas.openxmlformats.org/drawingml/2006/main">
            <a:off x="7191375" y="3352800"/>
            <a:ext cx="3857625"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a:solidFill>
                  <a:srgbClr val="071B33"/>
                </a:solidFill>
              </a:defRPr>
            </a:pPr>
            <a:r>
              <a:rPr sz="1650" b="1">
                <a:solidFill>
                  <a:srgbClr val="071B33"/>
                </a:solidFill>
              </a:rPr>
              <a:t>Paid click → rating check → call → appointment</a:t>
            </a:r>
          </a:p>
        </p:txBody>
      </p:sp>
      <p:sp>
        <p:nvSpPr>
          <p:cNvPr id="19" name="">
            <a:extLst xmlns:a="http://schemas.openxmlformats.org/drawingml/2006/main">
              <a:ext uri="{FF2B5EF4-FFF2-40B4-BE49-F238E27FC236}">
                <a16:creationId xmlns:a16="http://schemas.microsoft.com/office/drawing/2014/main" id="{FC60E4F4-C503-4863-9337-D918B6FA63EF}"/>
              </a:ext>
            </a:extLst>
          </p:cNvPr>
          <p:cNvSpPr>
            <a:spLocks xmlns:a="http://schemas.openxmlformats.org/drawingml/2006/main" noGrp="1"/>
          </p:cNvSpPr>
          <p:nvPr/>
        </p:nvSpPr>
        <p:spPr>
          <a:xfrm xmlns:a="http://schemas.openxmlformats.org/drawingml/2006/main">
            <a:off x="7191375" y="4248150"/>
            <a:ext cx="38576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0">
                <a:solidFill>
                  <a:srgbClr val="5B6677"/>
                </a:solidFill>
              </a:defRPr>
            </a:pPr>
            <a:r>
              <a:rPr sz="1425" b="0">
                <a:solidFill>
                  <a:srgbClr val="5B6677"/>
                </a:solidFill>
              </a:rPr>
              <a:t>The same media has a better chance to create a measurable opportunity.</a:t>
            </a:r>
          </a:p>
        </p:txBody>
      </p:sp>
      <p:sp>
        <p:nvSpPr>
          <p:cNvPr id="20" name="">
            <a:extLst xmlns:a="http://schemas.openxmlformats.org/drawingml/2006/main">
              <a:ext uri="{FF2B5EF4-FFF2-40B4-BE49-F238E27FC236}">
                <a16:creationId xmlns:a16="http://schemas.microsoft.com/office/drawing/2014/main" id="{09D9AA09-5FC2-452D-BD01-1DE6A41ACE68}"/>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CD42E1E0-7661-4122-A73D-DD4866164639}"/>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48" name=""/>
          <p:cNvPicPr>
            <a:picLocks xmlns:a="http://schemas.openxmlformats.org/drawingml/2006/main" noChangeAspect="1"/>
          </p:cNvPicPr>
          <p:nvPr/>
        </p:nvPicPr>
        <p:blipFill>
          <a:blip xmlns:r="http://schemas.openxmlformats.org/officeDocument/2006/relationships" xmlns:a="http://schemas.openxmlformats.org/drawingml/2006/main" r:embed="R3566631cb5af4bbd"/>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23" name="">
            <a:extLst xmlns:a="http://schemas.openxmlformats.org/drawingml/2006/main">
              <a:ext uri="{FF2B5EF4-FFF2-40B4-BE49-F238E27FC236}">
                <a16:creationId xmlns:a16="http://schemas.microsoft.com/office/drawing/2014/main" id="{AB929F4B-4B43-41C1-8C40-0999DD475F81}"/>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24" name="">
            <a:extLst xmlns:a="http://schemas.openxmlformats.org/drawingml/2006/main">
              <a:ext uri="{FF2B5EF4-FFF2-40B4-BE49-F238E27FC236}">
                <a16:creationId xmlns:a16="http://schemas.microsoft.com/office/drawing/2014/main" id="{7A5CC11F-B598-428D-A770-04DBFE567694}"/>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25" name="">
            <a:extLst xmlns:a="http://schemas.openxmlformats.org/drawingml/2006/main">
              <a:ext uri="{FF2B5EF4-FFF2-40B4-BE49-F238E27FC236}">
                <a16:creationId xmlns:a16="http://schemas.microsoft.com/office/drawing/2014/main" id="{EC22E4EE-0E77-4D48-A3E9-08594E7016DE}"/>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52" name=""/>
          <p:cNvPicPr>
            <a:picLocks xmlns:a="http://schemas.openxmlformats.org/drawingml/2006/main" noChangeAspect="1"/>
          </p:cNvPicPr>
          <p:nvPr/>
        </p:nvPicPr>
        <p:blipFill>
          <a:blip xmlns:r="http://schemas.openxmlformats.org/officeDocument/2006/relationships" xmlns:a="http://schemas.openxmlformats.org/drawingml/2006/main" r:embed="Ra88a8f70b3c5423a"/>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1059579892"/>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09B28F49-F5F0-4392-AF04-19556D5C5C9A}"/>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E21E9B6D-8325-4351-AB08-D6BDC4530B7D}"/>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31" name=""/>
          <p:cNvPicPr>
            <a:picLocks xmlns:a="http://schemas.openxmlformats.org/drawingml/2006/main" noChangeAspect="1"/>
          </p:cNvPicPr>
          <p:nvPr/>
        </p:nvPicPr>
        <p:blipFill>
          <a:blip xmlns:r="http://schemas.openxmlformats.org/officeDocument/2006/relationships" xmlns:a="http://schemas.openxmlformats.org/drawingml/2006/main" r:embed="Rff8ebb4d5c984474"/>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b0a00251f2504913"/>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3EAB20DD-9BF6-45A6-9657-5983189BD621}"/>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5F198AAD-BB3D-439E-B29B-126A58FB0183}"/>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ONE LEVER • TWO SUPPORT SYSTEMS</a:t>
            </a:r>
          </a:p>
        </p:txBody>
      </p:sp>
      <p:sp>
        <p:nvSpPr>
          <p:cNvPr id="7" name="">
            <a:extLst xmlns:a="http://schemas.openxmlformats.org/drawingml/2006/main">
              <a:ext uri="{FF2B5EF4-FFF2-40B4-BE49-F238E27FC236}">
                <a16:creationId xmlns:a16="http://schemas.microsoft.com/office/drawing/2014/main" id="{A8B07089-FF69-4559-8E3C-7A44615A0653}"/>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Removal is the lever that starts visible movement.</a:t>
            </a:r>
          </a:p>
        </p:txBody>
      </p:sp>
      <p:sp>
        <p:nvSpPr>
          <p:cNvPr id="8" name="">
            <a:extLst xmlns:a="http://schemas.openxmlformats.org/drawingml/2006/main">
              <a:ext uri="{FF2B5EF4-FFF2-40B4-BE49-F238E27FC236}">
                <a16:creationId xmlns:a16="http://schemas.microsoft.com/office/drawing/2014/main" id="{5AA014CA-05FB-4E6D-8967-E9416F473799}"/>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8D51D982-8FF3-4160-8707-FFDB1BA2ECC8}"/>
              </a:ext>
            </a:extLst>
          </p:cNvPr>
          <p:cNvSpPr>
            <a:spLocks xmlns:a="http://schemas.openxmlformats.org/drawingml/2006/main" noGrp="1"/>
          </p:cNvSpPr>
          <p:nvPr/>
        </p:nvSpPr>
        <p:spPr>
          <a:xfrm xmlns:a="http://schemas.openxmlformats.org/drawingml/2006/main">
            <a:off x="685800" y="1885950"/>
            <a:ext cx="4905375" cy="3219450"/>
          </a:xfrm>
          <a:prstGeom xmlns:a="http://schemas.openxmlformats.org/drawingml/2006/main" prst="roundRect">
            <a:avLst>
              <a:gd name="adj" fmla="val 3550"/>
            </a:avLst>
          </a:prstGeom>
          <a:solidFill xmlns:a="http://schemas.openxmlformats.org/drawingml/2006/main">
            <a:srgbClr val="071B33"/>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86501269-080B-474F-8A82-823A36F49F2F}"/>
              </a:ext>
            </a:extLst>
          </p:cNvPr>
          <p:cNvSpPr>
            <a:spLocks xmlns:a="http://schemas.openxmlformats.org/drawingml/2006/main" noGrp="1"/>
          </p:cNvSpPr>
          <p:nvPr/>
        </p:nvSpPr>
        <p:spPr>
          <a:xfrm xmlns:a="http://schemas.openxmlformats.org/drawingml/2006/main">
            <a:off x="1000125" y="2162175"/>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1">
                <a:solidFill>
                  <a:srgbClr val="D6A84B"/>
                </a:solidFill>
              </a:defRPr>
            </a:pPr>
            <a:r>
              <a:rPr sz="1125" b="1">
                <a:solidFill>
                  <a:srgbClr val="D6A84B"/>
                </a:solidFill>
              </a:rPr>
              <a:t>PULL FIRST</a:t>
            </a:r>
          </a:p>
        </p:txBody>
      </p:sp>
      <p:sp>
        <p:nvSpPr>
          <p:cNvPr id="11" name="">
            <a:extLst xmlns:a="http://schemas.openxmlformats.org/drawingml/2006/main">
              <a:ext uri="{FF2B5EF4-FFF2-40B4-BE49-F238E27FC236}">
                <a16:creationId xmlns:a16="http://schemas.microsoft.com/office/drawing/2014/main" id="{D1943F9F-EAB4-4C53-B26A-49D284A414F0}"/>
              </a:ext>
            </a:extLst>
          </p:cNvPr>
          <p:cNvSpPr>
            <a:spLocks xmlns:a="http://schemas.openxmlformats.org/drawingml/2006/main" noGrp="1"/>
          </p:cNvSpPr>
          <p:nvPr/>
        </p:nvSpPr>
        <p:spPr>
          <a:xfrm xmlns:a="http://schemas.openxmlformats.org/drawingml/2006/main">
            <a:off x="1000125" y="2571750"/>
            <a:ext cx="4286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750" b="1">
                <a:solidFill>
                  <a:srgbClr val="FFFFFF"/>
                </a:solidFill>
              </a:defRPr>
            </a:pPr>
            <a:r>
              <a:rPr sz="3750" b="1">
                <a:solidFill>
                  <a:srgbClr val="FFFFFF"/>
                </a:solidFill>
              </a:rPr>
              <a:t>REMOVE</a:t>
            </a:r>
          </a:p>
        </p:txBody>
      </p:sp>
      <p:sp>
        <p:nvSpPr>
          <p:cNvPr id="12" name="">
            <a:extLst xmlns:a="http://schemas.openxmlformats.org/drawingml/2006/main">
              <a:ext uri="{FF2B5EF4-FFF2-40B4-BE49-F238E27FC236}">
                <a16:creationId xmlns:a16="http://schemas.microsoft.com/office/drawing/2014/main" id="{C58509F5-C12B-4FCB-8C79-06AC8E47B579}"/>
              </a:ext>
            </a:extLst>
          </p:cNvPr>
          <p:cNvSpPr>
            <a:spLocks xmlns:a="http://schemas.openxmlformats.org/drawingml/2006/main" noGrp="1"/>
          </p:cNvSpPr>
          <p:nvPr/>
        </p:nvSpPr>
        <p:spPr>
          <a:xfrm xmlns:a="http://schemas.openxmlformats.org/drawingml/2006/main">
            <a:off x="1190625" y="3495675"/>
            <a:ext cx="390525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a:solidFill>
                  <a:srgbClr val="C5CED8"/>
                </a:solidFill>
              </a:defRPr>
            </a:pPr>
            <a:r>
              <a:rPr sz="1650" b="1">
                <a:solidFill>
                  <a:srgbClr val="C5CED8"/>
                </a:solidFill>
              </a:rPr>
              <a:t>Audit and challenge policy-violating reviews beginning with the highest-impact 200.</a:t>
            </a:r>
          </a:p>
        </p:txBody>
      </p:sp>
      <p:sp>
        <p:nvSpPr>
          <p:cNvPr id="13" name="">
            <a:extLst xmlns:a="http://schemas.openxmlformats.org/drawingml/2006/main">
              <a:ext uri="{FF2B5EF4-FFF2-40B4-BE49-F238E27FC236}">
                <a16:creationId xmlns:a16="http://schemas.microsoft.com/office/drawing/2014/main" id="{CB25D0A4-51E5-4456-9C59-D08098B9DBBF}"/>
              </a:ext>
            </a:extLst>
          </p:cNvPr>
          <p:cNvSpPr>
            <a:spLocks xmlns:a="http://schemas.openxmlformats.org/drawingml/2006/main" noGrp="1"/>
          </p:cNvSpPr>
          <p:nvPr/>
        </p:nvSpPr>
        <p:spPr>
          <a:xfrm xmlns:a="http://schemas.openxmlformats.org/drawingml/2006/main">
            <a:off x="1190625" y="4457700"/>
            <a:ext cx="39052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350" b="1">
                <a:solidFill>
                  <a:srgbClr val="D6A84B"/>
                </a:solidFill>
              </a:defRPr>
            </a:pPr>
            <a:r>
              <a:rPr sz="1350" b="1">
                <a:solidFill>
                  <a:srgbClr val="D6A84B"/>
                </a:solidFill>
              </a:rPr>
              <a:t>This is the fastest lever for changing the visible profile.</a:t>
            </a:r>
          </a:p>
        </p:txBody>
      </p:sp>
      <p:sp>
        <p:nvSpPr>
          <p:cNvPr id="14" name="">
            <a:extLst xmlns:a="http://schemas.openxmlformats.org/drawingml/2006/main">
              <a:ext uri="{FF2B5EF4-FFF2-40B4-BE49-F238E27FC236}">
                <a16:creationId xmlns:a16="http://schemas.microsoft.com/office/drawing/2014/main" id="{6780F3F9-81E5-45B5-B323-44FDD93492F9}"/>
              </a:ext>
            </a:extLst>
          </p:cNvPr>
          <p:cNvSpPr>
            <a:spLocks xmlns:a="http://schemas.openxmlformats.org/drawingml/2006/main" noGrp="1"/>
          </p:cNvSpPr>
          <p:nvPr/>
        </p:nvSpPr>
        <p:spPr>
          <a:xfrm xmlns:a="http://schemas.openxmlformats.org/drawingml/2006/main">
            <a:off x="6191250" y="1981200"/>
            <a:ext cx="4476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a:solidFill>
                  <a:srgbClr val="1E73E8"/>
                </a:solidFill>
              </a:defRPr>
            </a:pPr>
            <a:r>
              <a:rPr sz="1125" b="1">
                <a:solidFill>
                  <a:srgbClr val="1E73E8"/>
                </a:solidFill>
              </a:rPr>
              <a:t>WORKS IN TANDEM WITH</a:t>
            </a:r>
          </a:p>
        </p:txBody>
      </p:sp>
      <p:sp>
        <p:nvSpPr>
          <p:cNvPr id="15" name="">
            <a:extLst xmlns:a="http://schemas.openxmlformats.org/drawingml/2006/main">
              <a:ext uri="{FF2B5EF4-FFF2-40B4-BE49-F238E27FC236}">
                <a16:creationId xmlns:a16="http://schemas.microsoft.com/office/drawing/2014/main" id="{4291717C-2471-402F-9E0A-714C300B54C7}"/>
              </a:ext>
            </a:extLst>
          </p:cNvPr>
          <p:cNvSpPr>
            <a:spLocks xmlns:a="http://schemas.openxmlformats.org/drawingml/2006/main" noGrp="1"/>
          </p:cNvSpPr>
          <p:nvPr/>
        </p:nvSpPr>
        <p:spPr>
          <a:xfrm xmlns:a="http://schemas.openxmlformats.org/drawingml/2006/main">
            <a:off x="6191250" y="2400300"/>
            <a:ext cx="4953000" cy="1000125"/>
          </a:xfrm>
          <a:prstGeom xmlns:a="http://schemas.openxmlformats.org/drawingml/2006/main" prst="roundRect">
            <a:avLst>
              <a:gd name="adj" fmla="val 11429"/>
            </a:avLst>
          </a:prstGeom>
          <a:solidFill xmlns:a="http://schemas.openxmlformats.org/drawingml/2006/main">
            <a:srgbClr val="FFF4DF"/>
          </a:solidFill>
          <a:ln xmlns:a="http://schemas.openxmlformats.org/drawingml/2006/main" w="9525">
            <a:solidFill>
              <a:srgbClr val="E8C97E"/>
            </a:solidFill>
            <a:prstDash val="solid"/>
          </a:ln>
        </p:spPr>
      </p:sp>
      <p:sp>
        <p:nvSpPr>
          <p:cNvPr id="16" name="">
            <a:extLst xmlns:a="http://schemas.openxmlformats.org/drawingml/2006/main">
              <a:ext uri="{FF2B5EF4-FFF2-40B4-BE49-F238E27FC236}">
                <a16:creationId xmlns:a16="http://schemas.microsoft.com/office/drawing/2014/main" id="{012EE9BC-59B6-45A3-BE43-69484EAB32AC}"/>
              </a:ext>
            </a:extLst>
          </p:cNvPr>
          <p:cNvSpPr>
            <a:spLocks xmlns:a="http://schemas.openxmlformats.org/drawingml/2006/main" noGrp="1"/>
          </p:cNvSpPr>
          <p:nvPr/>
        </p:nvSpPr>
        <p:spPr>
          <a:xfrm xmlns:a="http://schemas.openxmlformats.org/drawingml/2006/main">
            <a:off x="6477000" y="2638425"/>
            <a:ext cx="1428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800" b="1">
                <a:solidFill>
                  <a:srgbClr val="D6A84B"/>
                </a:solidFill>
              </a:defRPr>
            </a:pPr>
            <a:r>
              <a:rPr sz="1800" b="1">
                <a:solidFill>
                  <a:srgbClr val="D6A84B"/>
                </a:solidFill>
              </a:rPr>
              <a:t>REPAIR</a:t>
            </a:r>
          </a:p>
        </p:txBody>
      </p:sp>
      <p:sp>
        <p:nvSpPr>
          <p:cNvPr id="17" name="">
            <a:extLst xmlns:a="http://schemas.openxmlformats.org/drawingml/2006/main">
              <a:ext uri="{FF2B5EF4-FFF2-40B4-BE49-F238E27FC236}">
                <a16:creationId xmlns:a16="http://schemas.microsoft.com/office/drawing/2014/main" id="{FF1F27A7-9685-4573-9B34-1678B601BBA3}"/>
              </a:ext>
            </a:extLst>
          </p:cNvPr>
          <p:cNvSpPr>
            <a:spLocks xmlns:a="http://schemas.openxmlformats.org/drawingml/2006/main" noGrp="1"/>
          </p:cNvSpPr>
          <p:nvPr/>
        </p:nvSpPr>
        <p:spPr>
          <a:xfrm xmlns:a="http://schemas.openxmlformats.org/drawingml/2006/main">
            <a:off x="8020050" y="2552700"/>
            <a:ext cx="2809875"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a:solidFill>
                  <a:srgbClr val="071B33"/>
                </a:solidFill>
              </a:defRPr>
            </a:pPr>
            <a:r>
              <a:rPr sz="1350" b="0">
                <a:solidFill>
                  <a:srgbClr val="071B33"/>
                </a:solidFill>
              </a:rPr>
              <a:t>Stop communication, service, pricing and follow-through failures from creating replacements.</a:t>
            </a:r>
          </a:p>
        </p:txBody>
      </p:sp>
      <p:sp>
        <p:nvSpPr>
          <p:cNvPr id="18" name="">
            <a:extLst xmlns:a="http://schemas.openxmlformats.org/drawingml/2006/main">
              <a:ext uri="{FF2B5EF4-FFF2-40B4-BE49-F238E27FC236}">
                <a16:creationId xmlns:a16="http://schemas.microsoft.com/office/drawing/2014/main" id="{B8283E3C-3B15-42E2-BAD8-BB8409DD60D3}"/>
              </a:ext>
            </a:extLst>
          </p:cNvPr>
          <p:cNvSpPr>
            <a:spLocks xmlns:a="http://schemas.openxmlformats.org/drawingml/2006/main" noGrp="1"/>
          </p:cNvSpPr>
          <p:nvPr/>
        </p:nvSpPr>
        <p:spPr>
          <a:xfrm xmlns:a="http://schemas.openxmlformats.org/drawingml/2006/main">
            <a:off x="6191250" y="3667125"/>
            <a:ext cx="4953000" cy="1000125"/>
          </a:xfrm>
          <a:prstGeom xmlns:a="http://schemas.openxmlformats.org/drawingml/2006/main" prst="roundRect">
            <a:avLst>
              <a:gd name="adj" fmla="val 11429"/>
            </a:avLst>
          </a:prstGeom>
          <a:solidFill xmlns:a="http://schemas.openxmlformats.org/drawingml/2006/main">
            <a:srgbClr val="E8F7F0"/>
          </a:solidFill>
          <a:ln xmlns:a="http://schemas.openxmlformats.org/drawingml/2006/main" w="9525">
            <a:solidFill>
              <a:srgbClr val="A7DCC5"/>
            </a:solidFill>
            <a:prstDash val="solid"/>
          </a:ln>
        </p:spPr>
      </p:sp>
      <p:sp>
        <p:nvSpPr>
          <p:cNvPr id="19" name="">
            <a:extLst xmlns:a="http://schemas.openxmlformats.org/drawingml/2006/main">
              <a:ext uri="{FF2B5EF4-FFF2-40B4-BE49-F238E27FC236}">
                <a16:creationId xmlns:a16="http://schemas.microsoft.com/office/drawing/2014/main" id="{2537A242-5D89-44D7-BF08-05C183F4B176}"/>
              </a:ext>
            </a:extLst>
          </p:cNvPr>
          <p:cNvSpPr>
            <a:spLocks xmlns:a="http://schemas.openxmlformats.org/drawingml/2006/main" noGrp="1"/>
          </p:cNvSpPr>
          <p:nvPr/>
        </p:nvSpPr>
        <p:spPr>
          <a:xfrm xmlns:a="http://schemas.openxmlformats.org/drawingml/2006/main">
            <a:off x="6477000" y="3905250"/>
            <a:ext cx="1619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a:solidFill>
                  <a:srgbClr val="169B62"/>
                </a:solidFill>
              </a:defRPr>
            </a:pPr>
            <a:r>
              <a:rPr sz="1650" b="1">
                <a:solidFill>
                  <a:srgbClr val="169B62"/>
                </a:solidFill>
              </a:rPr>
              <a:t>REPLENISH</a:t>
            </a:r>
          </a:p>
        </p:txBody>
      </p:sp>
      <p:sp>
        <p:nvSpPr>
          <p:cNvPr id="20" name="">
            <a:extLst xmlns:a="http://schemas.openxmlformats.org/drawingml/2006/main">
              <a:ext uri="{FF2B5EF4-FFF2-40B4-BE49-F238E27FC236}">
                <a16:creationId xmlns:a16="http://schemas.microsoft.com/office/drawing/2014/main" id="{B8F96D17-1A69-48BA-B832-5539590DFEC0}"/>
              </a:ext>
            </a:extLst>
          </p:cNvPr>
          <p:cNvSpPr>
            <a:spLocks xmlns:a="http://schemas.openxmlformats.org/drawingml/2006/main" noGrp="1"/>
          </p:cNvSpPr>
          <p:nvPr/>
        </p:nvSpPr>
        <p:spPr>
          <a:xfrm xmlns:a="http://schemas.openxmlformats.org/drawingml/2006/main">
            <a:off x="8191500" y="3819525"/>
            <a:ext cx="2619375"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a:solidFill>
                  <a:srgbClr val="071B33"/>
                </a:solidFill>
              </a:defRPr>
            </a:pPr>
            <a:r>
              <a:rPr sz="1350" b="0">
                <a:solidFill>
                  <a:srgbClr val="071B33"/>
                </a:solidFill>
              </a:rPr>
              <a:t>Generate a continuous stream of honest sales and service reviews without gating or incentives.</a:t>
            </a:r>
          </a:p>
        </p:txBody>
      </p:sp>
      <p:sp>
        <p:nvSpPr>
          <p:cNvPr id="21" name="">
            <a:extLst xmlns:a="http://schemas.openxmlformats.org/drawingml/2006/main">
              <a:ext uri="{FF2B5EF4-FFF2-40B4-BE49-F238E27FC236}">
                <a16:creationId xmlns:a16="http://schemas.microsoft.com/office/drawing/2014/main" id="{DA26BE73-81E4-4949-ADBF-470D5E5DBFD0}"/>
              </a:ext>
            </a:extLst>
          </p:cNvPr>
          <p:cNvSpPr>
            <a:spLocks xmlns:a="http://schemas.openxmlformats.org/drawingml/2006/main" noGrp="1"/>
          </p:cNvSpPr>
          <p:nvPr/>
        </p:nvSpPr>
        <p:spPr>
          <a:xfrm xmlns:a="http://schemas.openxmlformats.org/drawingml/2006/main">
            <a:off x="6191250" y="4933950"/>
            <a:ext cx="4953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a:solidFill>
                  <a:srgbClr val="071B33"/>
                </a:solidFill>
              </a:defRPr>
            </a:pPr>
            <a:r>
              <a:rPr sz="1575" b="1">
                <a:solidFill>
                  <a:srgbClr val="071B33"/>
                </a:solidFill>
              </a:rPr>
              <a:t>Removal changes the profile. Repair and replenishment keep it changed.</a:t>
            </a:r>
          </a:p>
        </p:txBody>
      </p:sp>
      <p:sp>
        <p:nvSpPr>
          <p:cNvPr id="22" name="">
            <a:extLst xmlns:a="http://schemas.openxmlformats.org/drawingml/2006/main">
              <a:ext uri="{FF2B5EF4-FFF2-40B4-BE49-F238E27FC236}">
                <a16:creationId xmlns:a16="http://schemas.microsoft.com/office/drawing/2014/main" id="{3EF5FA6A-FD3C-43F0-BADE-64C652BDCF2F}"/>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E9178F3A-A21E-4140-A1CE-7B0E53E429B6}"/>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52" name=""/>
          <p:cNvPicPr>
            <a:picLocks xmlns:a="http://schemas.openxmlformats.org/drawingml/2006/main" noChangeAspect="1"/>
          </p:cNvPicPr>
          <p:nvPr/>
        </p:nvPicPr>
        <p:blipFill>
          <a:blip xmlns:r="http://schemas.openxmlformats.org/officeDocument/2006/relationships" xmlns:a="http://schemas.openxmlformats.org/drawingml/2006/main" r:embed="R7d19ed4eb9e546a8"/>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25" name="">
            <a:extLst xmlns:a="http://schemas.openxmlformats.org/drawingml/2006/main">
              <a:ext uri="{FF2B5EF4-FFF2-40B4-BE49-F238E27FC236}">
                <a16:creationId xmlns:a16="http://schemas.microsoft.com/office/drawing/2014/main" id="{CE764D30-E906-47C7-851E-C38E91D8533C}"/>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26" name="">
            <a:extLst xmlns:a="http://schemas.openxmlformats.org/drawingml/2006/main">
              <a:ext uri="{FF2B5EF4-FFF2-40B4-BE49-F238E27FC236}">
                <a16:creationId xmlns:a16="http://schemas.microsoft.com/office/drawing/2014/main" id="{84BAF9D7-4D9F-4520-A1C3-1896C19C5BF4}"/>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27" name="">
            <a:extLst xmlns:a="http://schemas.openxmlformats.org/drawingml/2006/main">
              <a:ext uri="{FF2B5EF4-FFF2-40B4-BE49-F238E27FC236}">
                <a16:creationId xmlns:a16="http://schemas.microsoft.com/office/drawing/2014/main" id="{239F2E4F-0C41-4206-AD74-89ABAE461179}"/>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56" name=""/>
          <p:cNvPicPr>
            <a:picLocks xmlns:a="http://schemas.openxmlformats.org/drawingml/2006/main" noChangeAspect="1"/>
          </p:cNvPicPr>
          <p:nvPr/>
        </p:nvPicPr>
        <p:blipFill>
          <a:blip xmlns:r="http://schemas.openxmlformats.org/officeDocument/2006/relationships" xmlns:a="http://schemas.openxmlformats.org/drawingml/2006/main" r:embed="R3e37286cc0c24dc8"/>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845364044"/>
      </p:ext>
    </p:extLst>
  </p:cSld>
</p:sld>
</file>

<file path=ppt/slides/slide8.xml><?xml version="1.0" encoding="utf-8"?>
<p:sld xmlns:p="http://schemas.openxmlformats.org/presentationml/2006/main">
  <p:cSld>
    <p:bg>
      <p:bgPr>
        <a:solidFill xmlns:a="http://schemas.openxmlformats.org/drawingml/2006/main">
          <a:srgbClr val="071B33"/>
        </a:solidFill>
      </p:bgPr>
    </p:bg>
    <p:spTree>
      <p:nvGrpSpPr>
        <p:cNvPr id="1" name=""/>
        <p:cNvGrpSpPr/>
        <p:nvPr/>
      </p:nvGrpSpPr>
      <p:grpSpPr>
        <a:xfrm xmlns:a="http://schemas.openxmlformats.org/drawingml/2006/main"/>
      </p:grpSpPr>
      <p:sp>
        <p:nvSpPr>
          <p:cNvPr id="25" name="">
            <a:extLst xmlns:a="http://schemas.openxmlformats.org/drawingml/2006/main">
              <a:ext uri="{FF2B5EF4-FFF2-40B4-BE49-F238E27FC236}">
                <a16:creationId xmlns:a16="http://schemas.microsoft.com/office/drawing/2014/main" id="{4061BD9C-0ED6-4BE6-A33D-069822C70BA1}"/>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D2948"/>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902B5F19-AA6D-4446-BD38-355EC6E666BA}"/>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f3dc9691b2a84504"/>
          <a:stretch xmlns:a="http://schemas.openxmlformats.org/drawingml/2006/main"/>
        </p:blipFill>
        <p:spPr>
          <a:xfrm xmlns:a="http://schemas.openxmlformats.org/drawingml/2006/main">
            <a:off x="685800" y="257175"/>
            <a:ext cx="514350" cy="514350"/>
          </a:xfrm>
          <a:prstGeom xmlns:a="http://schemas.openxmlformats.org/drawingml/2006/main" prst="rect">
            <a:avLst/>
          </a:prstGeom>
        </p:spPr>
      </p:pic>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dceaf4e64ac24d99"/>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B3ABD5B8-2630-4B3B-912C-98349C8FC548}"/>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0690DE71-5D80-4342-AB5B-3DDA636511F8}"/>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2EC5CE"/>
                </a:solidFill>
              </a:defRPr>
            </a:pPr>
            <a:r>
              <a:rPr sz="825" b="1">
                <a:solidFill>
                  <a:srgbClr val="2EC5CE"/>
                </a:solidFill>
              </a:rPr>
              <a:t>REVIEW RECENCY</a:t>
            </a:r>
          </a:p>
        </p:txBody>
      </p:sp>
      <p:sp>
        <p:nvSpPr>
          <p:cNvPr id="7" name="">
            <a:extLst xmlns:a="http://schemas.openxmlformats.org/drawingml/2006/main">
              <a:ext uri="{FF2B5EF4-FFF2-40B4-BE49-F238E27FC236}">
                <a16:creationId xmlns:a16="http://schemas.microsoft.com/office/drawing/2014/main" id="{4447BF4F-276B-4E1A-8688-07C68F66C26B}"/>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FFFFFF"/>
                </a:solidFill>
              </a:defRPr>
            </a:pPr>
            <a:r>
              <a:rPr sz="2850" b="1">
                <a:solidFill>
                  <a:srgbClr val="FFFFFF"/>
                </a:solidFill>
              </a:rPr>
              <a:t>Positive proof expires. Negative proof does not.</a:t>
            </a:r>
          </a:p>
        </p:txBody>
      </p:sp>
      <p:sp>
        <p:nvSpPr>
          <p:cNvPr id="8" name="">
            <a:extLst xmlns:a="http://schemas.openxmlformats.org/drawingml/2006/main">
              <a:ext uri="{FF2B5EF4-FFF2-40B4-BE49-F238E27FC236}">
                <a16:creationId xmlns:a16="http://schemas.microsoft.com/office/drawing/2014/main" id="{F9811C35-497E-4DE3-BF38-C08107CB6211}"/>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0DB98E15-E6A2-4C21-8AA4-19E4EE89D5C1}"/>
              </a:ext>
            </a:extLst>
          </p:cNvPr>
          <p:cNvSpPr>
            <a:spLocks xmlns:a="http://schemas.openxmlformats.org/drawingml/2006/main" noGrp="1"/>
          </p:cNvSpPr>
          <p:nvPr/>
        </p:nvSpPr>
        <p:spPr>
          <a:xfrm xmlns:a="http://schemas.openxmlformats.org/drawingml/2006/main">
            <a:off x="685800" y="1885950"/>
            <a:ext cx="4953000" cy="3448050"/>
          </a:xfrm>
          <a:prstGeom xmlns:a="http://schemas.openxmlformats.org/drawingml/2006/main" prst="roundRect">
            <a:avLst>
              <a:gd name="adj" fmla="val 3315"/>
            </a:avLst>
          </a:prstGeom>
          <a:solidFill xmlns:a="http://schemas.openxmlformats.org/drawingml/2006/main">
            <a:srgbClr val="0D2948"/>
          </a:solidFill>
          <a:ln xmlns:a="http://schemas.openxmlformats.org/drawingml/2006/main" w="9525">
            <a:solidFill>
              <a:srgbClr val="355575"/>
            </a:solidFill>
            <a:prstDash val="solid"/>
          </a:ln>
        </p:spPr>
      </p:sp>
      <p:sp>
        <p:nvSpPr>
          <p:cNvPr id="10" name="">
            <a:extLst xmlns:a="http://schemas.openxmlformats.org/drawingml/2006/main">
              <a:ext uri="{FF2B5EF4-FFF2-40B4-BE49-F238E27FC236}">
                <a16:creationId xmlns:a16="http://schemas.microsoft.com/office/drawing/2014/main" id="{C9619FDF-860D-448E-BF4E-DA261B424FF1}"/>
              </a:ext>
            </a:extLst>
          </p:cNvPr>
          <p:cNvSpPr>
            <a:spLocks xmlns:a="http://schemas.openxmlformats.org/drawingml/2006/main" noGrp="1"/>
          </p:cNvSpPr>
          <p:nvPr/>
        </p:nvSpPr>
        <p:spPr>
          <a:xfrm xmlns:a="http://schemas.openxmlformats.org/drawingml/2006/main">
            <a:off x="1000125" y="2171700"/>
            <a:ext cx="428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a:solidFill>
                  <a:srgbClr val="169B62"/>
                </a:solidFill>
              </a:defRPr>
            </a:pPr>
            <a:r>
              <a:rPr sz="1200" b="1">
                <a:solidFill>
                  <a:srgbClr val="169B62"/>
                </a:solidFill>
              </a:rPr>
              <a:t>POSITIVE REVIEWS</a:t>
            </a:r>
          </a:p>
        </p:txBody>
      </p:sp>
      <p:sp>
        <p:nvSpPr>
          <p:cNvPr id="11" name="">
            <a:extLst xmlns:a="http://schemas.openxmlformats.org/drawingml/2006/main">
              <a:ext uri="{FF2B5EF4-FFF2-40B4-BE49-F238E27FC236}">
                <a16:creationId xmlns:a16="http://schemas.microsoft.com/office/drawing/2014/main" id="{7FF67DC8-7BB4-43D8-8A53-E0691D210162}"/>
              </a:ext>
            </a:extLst>
          </p:cNvPr>
          <p:cNvSpPr>
            <a:spLocks xmlns:a="http://schemas.openxmlformats.org/drawingml/2006/main" noGrp="1"/>
          </p:cNvSpPr>
          <p:nvPr/>
        </p:nvSpPr>
        <p:spPr>
          <a:xfrm xmlns:a="http://schemas.openxmlformats.org/drawingml/2006/main">
            <a:off x="1000125" y="2590800"/>
            <a:ext cx="428625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4800" b="1">
                <a:solidFill>
                  <a:srgbClr val="FFFFFF"/>
                </a:solidFill>
              </a:defRPr>
            </a:pPr>
            <a:r>
              <a:rPr sz="4800" b="1">
                <a:solidFill>
                  <a:srgbClr val="FFFFFF"/>
                </a:solidFill>
              </a:rPr>
              <a:t>74%</a:t>
            </a:r>
          </a:p>
        </p:txBody>
      </p:sp>
      <p:sp>
        <p:nvSpPr>
          <p:cNvPr id="12" name="">
            <a:extLst xmlns:a="http://schemas.openxmlformats.org/drawingml/2006/main">
              <a:ext uri="{FF2B5EF4-FFF2-40B4-BE49-F238E27FC236}">
                <a16:creationId xmlns:a16="http://schemas.microsoft.com/office/drawing/2014/main" id="{111B8D43-BF4B-4D6C-B6E9-1D83116026DD}"/>
              </a:ext>
            </a:extLst>
          </p:cNvPr>
          <p:cNvSpPr>
            <a:spLocks xmlns:a="http://schemas.openxmlformats.org/drawingml/2006/main" noGrp="1"/>
          </p:cNvSpPr>
          <p:nvPr/>
        </p:nvSpPr>
        <p:spPr>
          <a:xfrm xmlns:a="http://schemas.openxmlformats.org/drawingml/2006/main">
            <a:off x="1000125" y="3581400"/>
            <a:ext cx="428625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025" b="1">
                <a:solidFill>
                  <a:srgbClr val="C5CED8"/>
                </a:solidFill>
              </a:defRPr>
            </a:pPr>
            <a:r>
              <a:rPr sz="2025" b="1">
                <a:solidFill>
                  <a:srgbClr val="C5CED8"/>
                </a:solidFill>
              </a:rPr>
              <a:t>look primarily at reviews</a:t>
            </a:r>
          </a:p>
          <a:p xmlns:a="http://schemas.openxmlformats.org/drawingml/2006/main">
            <a:pPr algn="ctr">
              <a:defRPr sz="2025" b="1">
                <a:solidFill>
                  <a:srgbClr val="C5CED8"/>
                </a:solidFill>
              </a:defRPr>
            </a:pPr>
            <a:r>
              <a:rPr sz="2025" b="1">
                <a:solidFill>
                  <a:srgbClr val="C5CED8"/>
                </a:solidFill>
              </a:rPr>
              <a:t>from the previous three months</a:t>
            </a:r>
          </a:p>
        </p:txBody>
      </p:sp>
      <p:sp>
        <p:nvSpPr>
          <p:cNvPr id="13" name="">
            <a:extLst xmlns:a="http://schemas.openxmlformats.org/drawingml/2006/main">
              <a:ext uri="{FF2B5EF4-FFF2-40B4-BE49-F238E27FC236}">
                <a16:creationId xmlns:a16="http://schemas.microsoft.com/office/drawing/2014/main" id="{526C7065-B1B6-4B2C-9B66-F6A8D5FEA07C}"/>
              </a:ext>
            </a:extLst>
          </p:cNvPr>
          <p:cNvSpPr>
            <a:spLocks xmlns:a="http://schemas.openxmlformats.org/drawingml/2006/main" noGrp="1"/>
          </p:cNvSpPr>
          <p:nvPr/>
        </p:nvSpPr>
        <p:spPr>
          <a:xfrm xmlns:a="http://schemas.openxmlformats.org/drawingml/2006/main">
            <a:off x="1190625" y="4629150"/>
            <a:ext cx="3905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a:solidFill>
                  <a:srgbClr val="169B62"/>
                </a:solidFill>
              </a:defRPr>
            </a:pPr>
            <a:r>
              <a:rPr sz="1425" b="1">
                <a:solidFill>
                  <a:srgbClr val="169B62"/>
                </a:solidFill>
              </a:rPr>
              <a:t>Fresh proof must be continuously replenished.</a:t>
            </a:r>
          </a:p>
        </p:txBody>
      </p:sp>
      <p:sp>
        <p:nvSpPr>
          <p:cNvPr id="14" name="">
            <a:extLst xmlns:a="http://schemas.openxmlformats.org/drawingml/2006/main">
              <a:ext uri="{FF2B5EF4-FFF2-40B4-BE49-F238E27FC236}">
                <a16:creationId xmlns:a16="http://schemas.microsoft.com/office/drawing/2014/main" id="{86F6BEDA-4807-41C6-9B1D-629D9D1026C5}"/>
              </a:ext>
            </a:extLst>
          </p:cNvPr>
          <p:cNvSpPr>
            <a:spLocks xmlns:a="http://schemas.openxmlformats.org/drawingml/2006/main" noGrp="1"/>
          </p:cNvSpPr>
          <p:nvPr/>
        </p:nvSpPr>
        <p:spPr>
          <a:xfrm xmlns:a="http://schemas.openxmlformats.org/drawingml/2006/main">
            <a:off x="5867400" y="1885950"/>
            <a:ext cx="5638800" cy="3448050"/>
          </a:xfrm>
          <a:prstGeom xmlns:a="http://schemas.openxmlformats.org/drawingml/2006/main" prst="roundRect">
            <a:avLst>
              <a:gd name="adj" fmla="val 3315"/>
            </a:avLst>
          </a:prstGeom>
          <a:solidFill xmlns:a="http://schemas.openxmlformats.org/drawingml/2006/main">
            <a:srgbClr val="32151B"/>
          </a:solidFill>
          <a:ln xmlns:a="http://schemas.openxmlformats.org/drawingml/2006/main" w="9525">
            <a:solidFill>
              <a:srgbClr val="7D313B"/>
            </a:solidFill>
            <a:prstDash val="solid"/>
          </a:ln>
        </p:spPr>
      </p:sp>
      <p:sp>
        <p:nvSpPr>
          <p:cNvPr id="15" name="">
            <a:extLst xmlns:a="http://schemas.openxmlformats.org/drawingml/2006/main">
              <a:ext uri="{FF2B5EF4-FFF2-40B4-BE49-F238E27FC236}">
                <a16:creationId xmlns:a16="http://schemas.microsoft.com/office/drawing/2014/main" id="{32E9DB4F-81AC-4F2D-B9E6-0A3A4EC84693}"/>
              </a:ext>
            </a:extLst>
          </p:cNvPr>
          <p:cNvSpPr>
            <a:spLocks xmlns:a="http://schemas.openxmlformats.org/drawingml/2006/main" noGrp="1"/>
          </p:cNvSpPr>
          <p:nvPr/>
        </p:nvSpPr>
        <p:spPr>
          <a:xfrm xmlns:a="http://schemas.openxmlformats.org/drawingml/2006/main">
            <a:off x="6191250" y="2171700"/>
            <a:ext cx="49911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1">
                <a:solidFill>
                  <a:srgbClr val="C8323A"/>
                </a:solidFill>
              </a:defRPr>
            </a:pPr>
            <a:r>
              <a:rPr sz="1200" b="1">
                <a:solidFill>
                  <a:srgbClr val="C8323A"/>
                </a:solidFill>
              </a:rPr>
              <a:t>NEGATIVE REVIEWS</a:t>
            </a:r>
          </a:p>
        </p:txBody>
      </p:sp>
      <p:sp>
        <p:nvSpPr>
          <p:cNvPr id="16" name="">
            <a:extLst xmlns:a="http://schemas.openxmlformats.org/drawingml/2006/main">
              <a:ext uri="{FF2B5EF4-FFF2-40B4-BE49-F238E27FC236}">
                <a16:creationId xmlns:a16="http://schemas.microsoft.com/office/drawing/2014/main" id="{1085D7F2-6CF9-488E-8F22-09A616B645C5}"/>
              </a:ext>
            </a:extLst>
          </p:cNvPr>
          <p:cNvSpPr>
            <a:spLocks xmlns:a="http://schemas.openxmlformats.org/drawingml/2006/main" noGrp="1"/>
          </p:cNvSpPr>
          <p:nvPr/>
        </p:nvSpPr>
        <p:spPr>
          <a:xfrm xmlns:a="http://schemas.openxmlformats.org/drawingml/2006/main">
            <a:off x="6191250" y="2619375"/>
            <a:ext cx="499110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750" b="1">
                <a:solidFill>
                  <a:srgbClr val="FFFFFF"/>
                </a:solidFill>
              </a:defRPr>
            </a:pPr>
            <a:r>
              <a:rPr sz="3750" b="1">
                <a:solidFill>
                  <a:srgbClr val="FFFFFF"/>
                </a:solidFill>
              </a:rPr>
              <a:t>NO</a:t>
            </a:r>
          </a:p>
          <a:p xmlns:a="http://schemas.openxmlformats.org/drawingml/2006/main">
            <a:pPr algn="ctr">
              <a:defRPr sz="3750" b="1">
                <a:solidFill>
                  <a:srgbClr val="FFFFFF"/>
                </a:solidFill>
              </a:defRPr>
            </a:pPr>
            <a:r>
              <a:rPr sz="3750" b="1">
                <a:solidFill>
                  <a:srgbClr val="FFFFFF"/>
                </a:solidFill>
              </a:rPr>
              <a:t>EXPIRATION</a:t>
            </a:r>
          </a:p>
        </p:txBody>
      </p:sp>
      <p:sp>
        <p:nvSpPr>
          <p:cNvPr id="17" name="">
            <a:extLst xmlns:a="http://schemas.openxmlformats.org/drawingml/2006/main">
              <a:ext uri="{FF2B5EF4-FFF2-40B4-BE49-F238E27FC236}">
                <a16:creationId xmlns:a16="http://schemas.microsoft.com/office/drawing/2014/main" id="{E008DEA5-D699-48FF-B02D-28B616BE5E1E}"/>
              </a:ext>
            </a:extLst>
          </p:cNvPr>
          <p:cNvSpPr>
            <a:spLocks xmlns:a="http://schemas.openxmlformats.org/drawingml/2006/main" noGrp="1"/>
          </p:cNvSpPr>
          <p:nvPr/>
        </p:nvSpPr>
        <p:spPr>
          <a:xfrm xmlns:a="http://schemas.openxmlformats.org/drawingml/2006/main">
            <a:off x="6477000" y="4000500"/>
            <a:ext cx="44196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0">
                <a:solidFill>
                  <a:srgbClr val="F0C9CD"/>
                </a:solidFill>
              </a:defRPr>
            </a:pPr>
            <a:r>
              <a:rPr sz="1575" b="0">
                <a:solidFill>
                  <a:srgbClr val="F0C9CD"/>
                </a:solidFill>
              </a:rPr>
              <a:t>A damaging review can remain searchable for years—continuing to influence shoppers long after the event.</a:t>
            </a:r>
          </a:p>
        </p:txBody>
      </p:sp>
      <p:sp>
        <p:nvSpPr>
          <p:cNvPr id="18" name="">
            <a:extLst xmlns:a="http://schemas.openxmlformats.org/drawingml/2006/main">
              <a:ext uri="{FF2B5EF4-FFF2-40B4-BE49-F238E27FC236}">
                <a16:creationId xmlns:a16="http://schemas.microsoft.com/office/drawing/2014/main" id="{3A0A9C48-B60A-4F40-A86A-FCAA1CAC0C07}"/>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BBD3F54C-898A-4FC6-B381-5870494210E3}"/>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44" name=""/>
          <p:cNvPicPr>
            <a:picLocks xmlns:a="http://schemas.openxmlformats.org/drawingml/2006/main" noChangeAspect="1"/>
          </p:cNvPicPr>
          <p:nvPr/>
        </p:nvPicPr>
        <p:blipFill>
          <a:blip xmlns:r="http://schemas.openxmlformats.org/officeDocument/2006/relationships" xmlns:a="http://schemas.openxmlformats.org/drawingml/2006/main" r:embed="R57c1f138de1943a6"/>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21" name="">
            <a:extLst xmlns:a="http://schemas.openxmlformats.org/drawingml/2006/main">
              <a:ext uri="{FF2B5EF4-FFF2-40B4-BE49-F238E27FC236}">
                <a16:creationId xmlns:a16="http://schemas.microsoft.com/office/drawing/2014/main" id="{78647068-ED2A-400D-8E31-BAFFFBE76354}"/>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22" name="">
            <a:extLst xmlns:a="http://schemas.openxmlformats.org/drawingml/2006/main">
              <a:ext uri="{FF2B5EF4-FFF2-40B4-BE49-F238E27FC236}">
                <a16:creationId xmlns:a16="http://schemas.microsoft.com/office/drawing/2014/main" id="{9B2995A7-36DC-46B9-B71B-8C2E7102F211}"/>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23" name="">
            <a:extLst xmlns:a="http://schemas.openxmlformats.org/drawingml/2006/main">
              <a:ext uri="{FF2B5EF4-FFF2-40B4-BE49-F238E27FC236}">
                <a16:creationId xmlns:a16="http://schemas.microsoft.com/office/drawing/2014/main" id="{B0C73D22-4E47-43E2-ABDA-9E27CCA9D2C3}"/>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48" name=""/>
          <p:cNvPicPr>
            <a:picLocks xmlns:a="http://schemas.openxmlformats.org/drawingml/2006/main" noChangeAspect="1"/>
          </p:cNvPicPr>
          <p:nvPr/>
        </p:nvPicPr>
        <p:blipFill>
          <a:blip xmlns:r="http://schemas.openxmlformats.org/officeDocument/2006/relationships" xmlns:a="http://schemas.openxmlformats.org/drawingml/2006/main" r:embed="R85c1256a7e9346dd"/>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877081969"/>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5" name="">
            <a:extLst xmlns:a="http://schemas.openxmlformats.org/drawingml/2006/main">
              <a:ext uri="{FF2B5EF4-FFF2-40B4-BE49-F238E27FC236}">
                <a16:creationId xmlns:a16="http://schemas.microsoft.com/office/drawing/2014/main" id="{CD1E6573-CFE7-4B63-A824-CB78FF3ABDE9}"/>
              </a:ext>
            </a:extLst>
          </p:cNvPr>
          <p:cNvSpPr>
            <a:spLocks xmlns:a="http://schemas.openxmlformats.org/drawingml/2006/main" noGrp="1"/>
          </p:cNvSpPr>
          <p:nvPr/>
        </p:nvSpPr>
        <p:spPr>
          <a:xfrm xmlns:a="http://schemas.openxmlformats.org/drawingml/2006/main">
            <a:off x="0" y="0"/>
            <a:ext cx="12192000" cy="95250"/>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CCB8DE3F-EA0E-4C2E-9C47-B5E89FE5DC08}"/>
              </a:ext>
            </a:extLst>
          </p:cNvPr>
          <p:cNvSpPr>
            <a:spLocks xmlns:a="http://schemas.openxmlformats.org/drawingml/2006/main" noGrp="1"/>
          </p:cNvSpPr>
          <p:nvPr/>
        </p:nvSpPr>
        <p:spPr>
          <a:xfrm xmlns:a="http://schemas.openxmlformats.org/drawingml/2006/main">
            <a:off x="0" y="95250"/>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37" name=""/>
          <p:cNvPicPr>
            <a:picLocks xmlns:a="http://schemas.openxmlformats.org/drawingml/2006/main" noChangeAspect="1"/>
          </p:cNvPicPr>
          <p:nvPr/>
        </p:nvPicPr>
        <p:blipFill>
          <a:blip xmlns:r="http://schemas.openxmlformats.org/officeDocument/2006/relationships" xmlns:a="http://schemas.openxmlformats.org/drawingml/2006/main" r:embed="R74aebe1dcedd42de"/>
          <a:stretch xmlns:a="http://schemas.openxmlformats.org/drawingml/2006/main"/>
        </p:blipFill>
        <p:spPr>
          <a:xfrm xmlns:a="http://schemas.openxmlformats.org/drawingml/2006/main">
            <a:off x="685800" y="266700"/>
            <a:ext cx="514350" cy="514350"/>
          </a:xfrm>
          <a:prstGeom xmlns:a="http://schemas.openxmlformats.org/drawingml/2006/main" prst="rect">
            <a:avLst/>
          </a:prstGeom>
        </p:spPr>
      </p:pic>
      <p:pic>
        <p:nvPicPr>
          <p:cNvPr id="38" name=""/>
          <p:cNvPicPr>
            <a:picLocks xmlns:a="http://schemas.openxmlformats.org/drawingml/2006/main" noChangeAspect="1"/>
          </p:cNvPicPr>
          <p:nvPr/>
        </p:nvPicPr>
        <p:blipFill>
          <a:blip xmlns:r="http://schemas.openxmlformats.org/officeDocument/2006/relationships" xmlns:a="http://schemas.openxmlformats.org/drawingml/2006/main" r:embed="Rd1dc0743dbd6415b"/>
          <a:stretch xmlns:a="http://schemas.openxmlformats.org/drawingml/2006/main"/>
        </p:blipFill>
        <p:spPr>
          <a:xfrm xmlns:a="http://schemas.openxmlformats.org/drawingml/2006/main">
            <a:off x="10464831" y="257175"/>
            <a:ext cx="958788" cy="5143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A1F048DB-5500-4043-978F-9A076DD4DD79}"/>
              </a:ext>
            </a:extLst>
          </p:cNvPr>
          <p:cNvSpPr>
            <a:spLocks xmlns:a="http://schemas.openxmlformats.org/drawingml/2006/main" noGrp="1"/>
          </p:cNvSpPr>
          <p:nvPr/>
        </p:nvSpPr>
        <p:spPr>
          <a:xfrm xmlns:a="http://schemas.openxmlformats.org/drawingml/2006/main">
            <a:off x="1352550" y="285750"/>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6" name="">
            <a:extLst xmlns:a="http://schemas.openxmlformats.org/drawingml/2006/main">
              <a:ext uri="{FF2B5EF4-FFF2-40B4-BE49-F238E27FC236}">
                <a16:creationId xmlns:a16="http://schemas.microsoft.com/office/drawing/2014/main" id="{962C42A5-5D7E-440F-94F1-4729B942E6B2}"/>
              </a:ext>
            </a:extLst>
          </p:cNvPr>
          <p:cNvSpPr>
            <a:spLocks xmlns:a="http://schemas.openxmlformats.org/drawingml/2006/main" noGrp="1"/>
          </p:cNvSpPr>
          <p:nvPr/>
        </p:nvSpPr>
        <p:spPr>
          <a:xfrm xmlns:a="http://schemas.openxmlformats.org/drawingml/2006/main">
            <a:off x="1352550" y="504825"/>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a:solidFill>
                  <a:srgbClr val="1E73E8"/>
                </a:solidFill>
              </a:defRPr>
            </a:pPr>
            <a:r>
              <a:rPr sz="825" b="1">
                <a:solidFill>
                  <a:srgbClr val="1E73E8"/>
                </a:solidFill>
              </a:rPr>
              <a:t>90-DAY RECOVERY SPRINT</a:t>
            </a:r>
          </a:p>
        </p:txBody>
      </p:sp>
      <p:sp>
        <p:nvSpPr>
          <p:cNvPr id="7" name="">
            <a:extLst xmlns:a="http://schemas.openxmlformats.org/drawingml/2006/main">
              <a:ext uri="{FF2B5EF4-FFF2-40B4-BE49-F238E27FC236}">
                <a16:creationId xmlns:a16="http://schemas.microsoft.com/office/drawing/2014/main" id="{43ACE166-A41B-4BCE-B167-AED6493A89F9}"/>
              </a:ext>
            </a:extLst>
          </p:cNvPr>
          <p:cNvSpPr>
            <a:spLocks xmlns:a="http://schemas.openxmlformats.org/drawingml/2006/main" noGrp="1"/>
          </p:cNvSpPr>
          <p:nvPr/>
        </p:nvSpPr>
        <p:spPr>
          <a:xfrm xmlns:a="http://schemas.openxmlformats.org/drawingml/2006/main">
            <a:off x="685800" y="866775"/>
            <a:ext cx="10820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a:solidFill>
                  <a:srgbClr val="071B33"/>
                </a:solidFill>
              </a:defRPr>
            </a:pPr>
            <a:r>
              <a:rPr sz="2850" b="1">
                <a:solidFill>
                  <a:srgbClr val="071B33"/>
                </a:solidFill>
              </a:rPr>
              <a:t>The baseline is 309 one-star removals to reach 4.00.</a:t>
            </a:r>
          </a:p>
        </p:txBody>
      </p:sp>
      <p:sp>
        <p:nvSpPr>
          <p:cNvPr id="8" name="">
            <a:extLst xmlns:a="http://schemas.openxmlformats.org/drawingml/2006/main">
              <a:ext uri="{FF2B5EF4-FFF2-40B4-BE49-F238E27FC236}">
                <a16:creationId xmlns:a16="http://schemas.microsoft.com/office/drawing/2014/main" id="{B357E79F-F00F-4A07-904A-4D0DFE403186}"/>
              </a:ext>
            </a:extLst>
          </p:cNvPr>
          <p:cNvSpPr>
            <a:spLocks xmlns:a="http://schemas.openxmlformats.org/drawingml/2006/main" noGrp="1"/>
          </p:cNvSpPr>
          <p:nvPr/>
        </p:nvSpPr>
        <p:spPr>
          <a:xfrm xmlns:a="http://schemas.openxmlformats.org/drawingml/2006/main">
            <a:off x="685800" y="1438275"/>
            <a:ext cx="1066800" cy="47625"/>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29D40D18-29CD-47FD-875D-147FE62256EB}"/>
              </a:ext>
            </a:extLst>
          </p:cNvPr>
          <p:cNvSpPr>
            <a:spLocks xmlns:a="http://schemas.openxmlformats.org/drawingml/2006/main" noGrp="1"/>
          </p:cNvSpPr>
          <p:nvPr/>
        </p:nvSpPr>
        <p:spPr>
          <a:xfrm xmlns:a="http://schemas.openxmlformats.org/drawingml/2006/main">
            <a:off x="1047750" y="2809875"/>
            <a:ext cx="9620250" cy="76200"/>
          </a:xfrm>
          <a:prstGeom xmlns:a="http://schemas.openxmlformats.org/drawingml/2006/main" prst="rect">
            <a:avLst/>
          </a:prstGeom>
          <a:solidFill xmlns:a="http://schemas.openxmlformats.org/drawingml/2006/main">
            <a:srgbClr val="D9E3EE"/>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ACD39179-0A37-4EC4-BA0D-942755781B0E}"/>
              </a:ext>
            </a:extLst>
          </p:cNvPr>
          <p:cNvSpPr>
            <a:spLocks xmlns:a="http://schemas.openxmlformats.org/drawingml/2006/main" noGrp="1"/>
          </p:cNvSpPr>
          <p:nvPr/>
        </p:nvSpPr>
        <p:spPr>
          <a:xfrm xmlns:a="http://schemas.openxmlformats.org/drawingml/2006/main">
            <a:off x="1762125" y="2657475"/>
            <a:ext cx="266700" cy="266700"/>
          </a:xfrm>
          <a:prstGeom xmlns:a="http://schemas.openxmlformats.org/drawingml/2006/main" prst="roundRect">
            <a:avLst>
              <a:gd name="adj" fmla="val 42857"/>
            </a:avLst>
          </a:prstGeom>
          <a:solidFill xmlns:a="http://schemas.openxmlformats.org/drawingml/2006/main">
            <a:srgbClr val="C8323A"/>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13420F33-DCF9-4F68-A693-53F7B2A4925C}"/>
              </a:ext>
            </a:extLst>
          </p:cNvPr>
          <p:cNvSpPr>
            <a:spLocks xmlns:a="http://schemas.openxmlformats.org/drawingml/2006/main" noGrp="1"/>
          </p:cNvSpPr>
          <p:nvPr/>
        </p:nvSpPr>
        <p:spPr>
          <a:xfrm xmlns:a="http://schemas.openxmlformats.org/drawingml/2006/main">
            <a:off x="904875" y="1828800"/>
            <a:ext cx="2000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C8323A"/>
                </a:solidFill>
              </a:defRPr>
            </a:pPr>
            <a:r>
              <a:rPr sz="1050" b="1">
                <a:solidFill>
                  <a:srgbClr val="C8323A"/>
                </a:solidFill>
              </a:rPr>
              <a:t>DAYS 1–15</a:t>
            </a:r>
          </a:p>
        </p:txBody>
      </p:sp>
      <p:sp>
        <p:nvSpPr>
          <p:cNvPr id="12" name="">
            <a:extLst xmlns:a="http://schemas.openxmlformats.org/drawingml/2006/main">
              <a:ext uri="{FF2B5EF4-FFF2-40B4-BE49-F238E27FC236}">
                <a16:creationId xmlns:a16="http://schemas.microsoft.com/office/drawing/2014/main" id="{13E6E33E-9E88-4818-A75C-6DF85E4B4155}"/>
              </a:ext>
            </a:extLst>
          </p:cNvPr>
          <p:cNvSpPr>
            <a:spLocks xmlns:a="http://schemas.openxmlformats.org/drawingml/2006/main" noGrp="1"/>
          </p:cNvSpPr>
          <p:nvPr/>
        </p:nvSpPr>
        <p:spPr>
          <a:xfrm xmlns:a="http://schemas.openxmlformats.org/drawingml/2006/main">
            <a:off x="904875" y="3190875"/>
            <a:ext cx="2000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a:solidFill>
                  <a:srgbClr val="071B33"/>
                </a:solidFill>
              </a:defRPr>
            </a:pPr>
            <a:r>
              <a:rPr sz="1500" b="1">
                <a:solidFill>
                  <a:srgbClr val="071B33"/>
                </a:solidFill>
              </a:rPr>
              <a:t>BASELINE + TRIAGE</a:t>
            </a:r>
          </a:p>
        </p:txBody>
      </p:sp>
      <p:sp>
        <p:nvSpPr>
          <p:cNvPr id="13" name="">
            <a:extLst xmlns:a="http://schemas.openxmlformats.org/drawingml/2006/main">
              <a:ext uri="{FF2B5EF4-FFF2-40B4-BE49-F238E27FC236}">
                <a16:creationId xmlns:a16="http://schemas.microsoft.com/office/drawing/2014/main" id="{E346C4BA-B5F0-4273-8394-A6E2650076CE}"/>
              </a:ext>
            </a:extLst>
          </p:cNvPr>
          <p:cNvSpPr>
            <a:spLocks xmlns:a="http://schemas.openxmlformats.org/drawingml/2006/main" noGrp="1"/>
          </p:cNvSpPr>
          <p:nvPr/>
        </p:nvSpPr>
        <p:spPr>
          <a:xfrm xmlns:a="http://schemas.openxmlformats.org/drawingml/2006/main">
            <a:off x="904875" y="3857625"/>
            <a:ext cx="2000250" cy="1095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0">
                <a:solidFill>
                  <a:srgbClr val="5B6677"/>
                </a:solidFill>
              </a:defRPr>
            </a:pPr>
            <a:r>
              <a:rPr sz="1275" b="0">
                <a:solidFill>
                  <a:srgbClr val="5B6677"/>
                </a:solidFill>
              </a:rPr>
              <a:t>1,236 one-star reviews. Model: remove ≈309 one-stars to mathematically reach 4.00.</a:t>
            </a:r>
          </a:p>
        </p:txBody>
      </p:sp>
      <p:sp>
        <p:nvSpPr>
          <p:cNvPr id="14" name="">
            <a:extLst xmlns:a="http://schemas.openxmlformats.org/drawingml/2006/main">
              <a:ext uri="{FF2B5EF4-FFF2-40B4-BE49-F238E27FC236}">
                <a16:creationId xmlns:a16="http://schemas.microsoft.com/office/drawing/2014/main" id="{8A25A803-9BE3-41AC-A6ED-FDD0B13A5BF6}"/>
              </a:ext>
            </a:extLst>
          </p:cNvPr>
          <p:cNvSpPr>
            <a:spLocks xmlns:a="http://schemas.openxmlformats.org/drawingml/2006/main" noGrp="1"/>
          </p:cNvSpPr>
          <p:nvPr/>
        </p:nvSpPr>
        <p:spPr>
          <a:xfrm xmlns:a="http://schemas.openxmlformats.org/drawingml/2006/main">
            <a:off x="4333875" y="2657475"/>
            <a:ext cx="266700" cy="266700"/>
          </a:xfrm>
          <a:prstGeom xmlns:a="http://schemas.openxmlformats.org/drawingml/2006/main" prst="roundRect">
            <a:avLst>
              <a:gd name="adj" fmla="val 42857"/>
            </a:avLst>
          </a:prstGeom>
          <a:solidFill xmlns:a="http://schemas.openxmlformats.org/drawingml/2006/main">
            <a:srgbClr val="D6A84B"/>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B6FBC1DA-E347-4049-9F31-E663047BECF7}"/>
              </a:ext>
            </a:extLst>
          </p:cNvPr>
          <p:cNvSpPr>
            <a:spLocks xmlns:a="http://schemas.openxmlformats.org/drawingml/2006/main" noGrp="1"/>
          </p:cNvSpPr>
          <p:nvPr/>
        </p:nvSpPr>
        <p:spPr>
          <a:xfrm xmlns:a="http://schemas.openxmlformats.org/drawingml/2006/main">
            <a:off x="3476625" y="1828800"/>
            <a:ext cx="2000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D6A84B"/>
                </a:solidFill>
              </a:defRPr>
            </a:pPr>
            <a:r>
              <a:rPr sz="1050" b="1">
                <a:solidFill>
                  <a:srgbClr val="D6A84B"/>
                </a:solidFill>
              </a:rPr>
              <a:t>DAYS 16–45</a:t>
            </a:r>
          </a:p>
        </p:txBody>
      </p:sp>
      <p:sp>
        <p:nvSpPr>
          <p:cNvPr id="16" name="">
            <a:extLst xmlns:a="http://schemas.openxmlformats.org/drawingml/2006/main">
              <a:ext uri="{FF2B5EF4-FFF2-40B4-BE49-F238E27FC236}">
                <a16:creationId xmlns:a16="http://schemas.microsoft.com/office/drawing/2014/main" id="{5C620922-7199-4B43-88E4-4E8C331180F3}"/>
              </a:ext>
            </a:extLst>
          </p:cNvPr>
          <p:cNvSpPr>
            <a:spLocks xmlns:a="http://schemas.openxmlformats.org/drawingml/2006/main" noGrp="1"/>
          </p:cNvSpPr>
          <p:nvPr/>
        </p:nvSpPr>
        <p:spPr>
          <a:xfrm xmlns:a="http://schemas.openxmlformats.org/drawingml/2006/main">
            <a:off x="3476625" y="3190875"/>
            <a:ext cx="2000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a:solidFill>
                  <a:srgbClr val="071B33"/>
                </a:solidFill>
              </a:defRPr>
            </a:pPr>
            <a:r>
              <a:rPr sz="1500" b="1">
                <a:solidFill>
                  <a:srgbClr val="071B33"/>
                </a:solidFill>
              </a:rPr>
              <a:t>REMOVE + REPAIR</a:t>
            </a:r>
          </a:p>
        </p:txBody>
      </p:sp>
      <p:sp>
        <p:nvSpPr>
          <p:cNvPr id="17" name="">
            <a:extLst xmlns:a="http://schemas.openxmlformats.org/drawingml/2006/main">
              <a:ext uri="{FF2B5EF4-FFF2-40B4-BE49-F238E27FC236}">
                <a16:creationId xmlns:a16="http://schemas.microsoft.com/office/drawing/2014/main" id="{FD9ADEF2-007D-4D2F-9461-98B6C80C4FDF}"/>
              </a:ext>
            </a:extLst>
          </p:cNvPr>
          <p:cNvSpPr>
            <a:spLocks xmlns:a="http://schemas.openxmlformats.org/drawingml/2006/main" noGrp="1"/>
          </p:cNvSpPr>
          <p:nvPr/>
        </p:nvSpPr>
        <p:spPr>
          <a:xfrm xmlns:a="http://schemas.openxmlformats.org/drawingml/2006/main">
            <a:off x="3476625" y="3857625"/>
            <a:ext cx="2000250" cy="1095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0">
                <a:solidFill>
                  <a:srgbClr val="5B6677"/>
                </a:solidFill>
              </a:defRPr>
            </a:pPr>
            <a:r>
              <a:rPr sz="1275" b="0">
                <a:solidFill>
                  <a:srgbClr val="5B6677"/>
                </a:solidFill>
              </a:rPr>
              <a:t>Submit compliant challenges; correct recurring sales and service breakdowns.</a:t>
            </a:r>
          </a:p>
        </p:txBody>
      </p:sp>
      <p:sp>
        <p:nvSpPr>
          <p:cNvPr id="18" name="">
            <a:extLst xmlns:a="http://schemas.openxmlformats.org/drawingml/2006/main">
              <a:ext uri="{FF2B5EF4-FFF2-40B4-BE49-F238E27FC236}">
                <a16:creationId xmlns:a16="http://schemas.microsoft.com/office/drawing/2014/main" id="{86218AF2-0B89-4513-BE68-21338D98557E}"/>
              </a:ext>
            </a:extLst>
          </p:cNvPr>
          <p:cNvSpPr>
            <a:spLocks xmlns:a="http://schemas.openxmlformats.org/drawingml/2006/main" noGrp="1"/>
          </p:cNvSpPr>
          <p:nvPr/>
        </p:nvSpPr>
        <p:spPr>
          <a:xfrm xmlns:a="http://schemas.openxmlformats.org/drawingml/2006/main">
            <a:off x="6905625" y="2657475"/>
            <a:ext cx="266700" cy="266700"/>
          </a:xfrm>
          <a:prstGeom xmlns:a="http://schemas.openxmlformats.org/drawingml/2006/main" prst="roundRect">
            <a:avLst>
              <a:gd name="adj" fmla="val 42857"/>
            </a:avLst>
          </a:prstGeom>
          <a:solidFill xmlns:a="http://schemas.openxmlformats.org/drawingml/2006/main">
            <a:srgbClr val="1E73E8"/>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24D2D92E-6AC7-49BF-A79E-6F8BDA360D46}"/>
              </a:ext>
            </a:extLst>
          </p:cNvPr>
          <p:cNvSpPr>
            <a:spLocks xmlns:a="http://schemas.openxmlformats.org/drawingml/2006/main" noGrp="1"/>
          </p:cNvSpPr>
          <p:nvPr/>
        </p:nvSpPr>
        <p:spPr>
          <a:xfrm xmlns:a="http://schemas.openxmlformats.org/drawingml/2006/main">
            <a:off x="6048375" y="1828800"/>
            <a:ext cx="2000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1E73E8"/>
                </a:solidFill>
              </a:defRPr>
            </a:pPr>
            <a:r>
              <a:rPr sz="1050" b="1">
                <a:solidFill>
                  <a:srgbClr val="1E73E8"/>
                </a:solidFill>
              </a:rPr>
              <a:t>DAYS 46–75</a:t>
            </a:r>
          </a:p>
        </p:txBody>
      </p:sp>
      <p:sp>
        <p:nvSpPr>
          <p:cNvPr id="20" name="">
            <a:extLst xmlns:a="http://schemas.openxmlformats.org/drawingml/2006/main">
              <a:ext uri="{FF2B5EF4-FFF2-40B4-BE49-F238E27FC236}">
                <a16:creationId xmlns:a16="http://schemas.microsoft.com/office/drawing/2014/main" id="{E763A28A-22A4-405A-8CE4-56F280A26D36}"/>
              </a:ext>
            </a:extLst>
          </p:cNvPr>
          <p:cNvSpPr>
            <a:spLocks xmlns:a="http://schemas.openxmlformats.org/drawingml/2006/main" noGrp="1"/>
          </p:cNvSpPr>
          <p:nvPr/>
        </p:nvSpPr>
        <p:spPr>
          <a:xfrm xmlns:a="http://schemas.openxmlformats.org/drawingml/2006/main">
            <a:off x="6048375" y="3190875"/>
            <a:ext cx="2000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a:solidFill>
                  <a:srgbClr val="071B33"/>
                </a:solidFill>
              </a:defRPr>
            </a:pPr>
            <a:r>
              <a:rPr sz="1500" b="1">
                <a:solidFill>
                  <a:srgbClr val="071B33"/>
                </a:solidFill>
              </a:rPr>
              <a:t>REVIEW VELOCITY</a:t>
            </a:r>
          </a:p>
        </p:txBody>
      </p:sp>
      <p:sp>
        <p:nvSpPr>
          <p:cNvPr id="21" name="">
            <a:extLst xmlns:a="http://schemas.openxmlformats.org/drawingml/2006/main">
              <a:ext uri="{FF2B5EF4-FFF2-40B4-BE49-F238E27FC236}">
                <a16:creationId xmlns:a16="http://schemas.microsoft.com/office/drawing/2014/main" id="{A652D3D0-1907-408B-8E2F-E794C054528A}"/>
              </a:ext>
            </a:extLst>
          </p:cNvPr>
          <p:cNvSpPr>
            <a:spLocks xmlns:a="http://schemas.openxmlformats.org/drawingml/2006/main" noGrp="1"/>
          </p:cNvSpPr>
          <p:nvPr/>
        </p:nvSpPr>
        <p:spPr>
          <a:xfrm xmlns:a="http://schemas.openxmlformats.org/drawingml/2006/main">
            <a:off x="6048375" y="3857625"/>
            <a:ext cx="2000250" cy="1095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0">
                <a:solidFill>
                  <a:srgbClr val="5B6677"/>
                </a:solidFill>
              </a:defRPr>
            </a:pPr>
            <a:r>
              <a:rPr sz="1275" b="0">
                <a:solidFill>
                  <a:srgbClr val="5B6677"/>
                </a:solidFill>
              </a:rPr>
              <a:t>Launch universal, honest requests and same-week response standards.</a:t>
            </a:r>
          </a:p>
        </p:txBody>
      </p:sp>
      <p:sp>
        <p:nvSpPr>
          <p:cNvPr id="22" name="">
            <a:extLst xmlns:a="http://schemas.openxmlformats.org/drawingml/2006/main">
              <a:ext uri="{FF2B5EF4-FFF2-40B4-BE49-F238E27FC236}">
                <a16:creationId xmlns:a16="http://schemas.microsoft.com/office/drawing/2014/main" id="{FC725582-2467-4FA4-BB7C-F73E2FCFFA27}"/>
              </a:ext>
            </a:extLst>
          </p:cNvPr>
          <p:cNvSpPr>
            <a:spLocks xmlns:a="http://schemas.openxmlformats.org/drawingml/2006/main" noGrp="1"/>
          </p:cNvSpPr>
          <p:nvPr/>
        </p:nvSpPr>
        <p:spPr>
          <a:xfrm xmlns:a="http://schemas.openxmlformats.org/drawingml/2006/main">
            <a:off x="9477375" y="2657475"/>
            <a:ext cx="266700" cy="266700"/>
          </a:xfrm>
          <a:prstGeom xmlns:a="http://schemas.openxmlformats.org/drawingml/2006/main" prst="roundRect">
            <a:avLst>
              <a:gd name="adj" fmla="val 42857"/>
            </a:avLst>
          </a:prstGeom>
          <a:solidFill xmlns:a="http://schemas.openxmlformats.org/drawingml/2006/main">
            <a:srgbClr val="169B62"/>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9B35EFE6-0F93-4854-9C6C-7530C72A9A3B}"/>
              </a:ext>
            </a:extLst>
          </p:cNvPr>
          <p:cNvSpPr>
            <a:spLocks xmlns:a="http://schemas.openxmlformats.org/drawingml/2006/main" noGrp="1"/>
          </p:cNvSpPr>
          <p:nvPr/>
        </p:nvSpPr>
        <p:spPr>
          <a:xfrm xmlns:a="http://schemas.openxmlformats.org/drawingml/2006/main">
            <a:off x="8620125" y="1828800"/>
            <a:ext cx="2000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a:solidFill>
                  <a:srgbClr val="169B62"/>
                </a:solidFill>
              </a:defRPr>
            </a:pPr>
            <a:r>
              <a:rPr sz="1050" b="1">
                <a:solidFill>
                  <a:srgbClr val="169B62"/>
                </a:solidFill>
              </a:rPr>
              <a:t>DAYS 76–90</a:t>
            </a:r>
          </a:p>
        </p:txBody>
      </p:sp>
      <p:sp>
        <p:nvSpPr>
          <p:cNvPr id="24" name="">
            <a:extLst xmlns:a="http://schemas.openxmlformats.org/drawingml/2006/main">
              <a:ext uri="{FF2B5EF4-FFF2-40B4-BE49-F238E27FC236}">
                <a16:creationId xmlns:a16="http://schemas.microsoft.com/office/drawing/2014/main" id="{51F30161-746C-4159-A566-955FB7AB3573}"/>
              </a:ext>
            </a:extLst>
          </p:cNvPr>
          <p:cNvSpPr>
            <a:spLocks xmlns:a="http://schemas.openxmlformats.org/drawingml/2006/main" noGrp="1"/>
          </p:cNvSpPr>
          <p:nvPr/>
        </p:nvSpPr>
        <p:spPr>
          <a:xfrm xmlns:a="http://schemas.openxmlformats.org/drawingml/2006/main">
            <a:off x="8620125" y="3190875"/>
            <a:ext cx="2000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00" b="1">
                <a:solidFill>
                  <a:srgbClr val="071B33"/>
                </a:solidFill>
              </a:defRPr>
            </a:pPr>
            <a:r>
              <a:rPr sz="1500" b="1">
                <a:solidFill>
                  <a:srgbClr val="071B33"/>
                </a:solidFill>
              </a:rPr>
              <a:t>PROVE THE LIFT</a:t>
            </a:r>
          </a:p>
        </p:txBody>
      </p:sp>
      <p:sp>
        <p:nvSpPr>
          <p:cNvPr id="25" name="">
            <a:extLst xmlns:a="http://schemas.openxmlformats.org/drawingml/2006/main">
              <a:ext uri="{FF2B5EF4-FFF2-40B4-BE49-F238E27FC236}">
                <a16:creationId xmlns:a16="http://schemas.microsoft.com/office/drawing/2014/main" id="{972AF799-9D0F-4414-9FCF-6E59498E3AAD}"/>
              </a:ext>
            </a:extLst>
          </p:cNvPr>
          <p:cNvSpPr>
            <a:spLocks xmlns:a="http://schemas.openxmlformats.org/drawingml/2006/main" noGrp="1"/>
          </p:cNvSpPr>
          <p:nvPr/>
        </p:nvSpPr>
        <p:spPr>
          <a:xfrm xmlns:a="http://schemas.openxmlformats.org/drawingml/2006/main">
            <a:off x="8620125" y="3857625"/>
            <a:ext cx="2000250" cy="1095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0">
                <a:solidFill>
                  <a:srgbClr val="5B6677"/>
                </a:solidFill>
              </a:defRPr>
            </a:pPr>
            <a:r>
              <a:rPr sz="1275" b="0">
                <a:solidFill>
                  <a:srgbClr val="5B6677"/>
                </a:solidFill>
              </a:rPr>
              <a:t>Compare lead rate, calls, directions, appointments, shows and sold units.</a:t>
            </a:r>
          </a:p>
        </p:txBody>
      </p:sp>
      <p:sp>
        <p:nvSpPr>
          <p:cNvPr id="26" name="">
            <a:extLst xmlns:a="http://schemas.openxmlformats.org/drawingml/2006/main">
              <a:ext uri="{FF2B5EF4-FFF2-40B4-BE49-F238E27FC236}">
                <a16:creationId xmlns:a16="http://schemas.microsoft.com/office/drawing/2014/main" id="{B5127B7E-F548-48EE-948A-D289327963CF}"/>
              </a:ext>
            </a:extLst>
          </p:cNvPr>
          <p:cNvSpPr>
            <a:spLocks xmlns:a="http://schemas.openxmlformats.org/drawingml/2006/main" noGrp="1"/>
          </p:cNvSpPr>
          <p:nvPr/>
        </p:nvSpPr>
        <p:spPr>
          <a:xfrm xmlns:a="http://schemas.openxmlformats.org/drawingml/2006/main">
            <a:off x="685800" y="5381625"/>
            <a:ext cx="10820400" cy="609600"/>
          </a:xfrm>
          <a:prstGeom xmlns:a="http://schemas.openxmlformats.org/drawingml/2006/main" prst="roundRect">
            <a:avLst>
              <a:gd name="adj" fmla="val 18750"/>
            </a:avLst>
          </a:prstGeom>
          <a:solidFill xmlns:a="http://schemas.openxmlformats.org/drawingml/2006/main">
            <a:srgbClr val="071B33"/>
          </a:solidFill>
          <a:ln xmlns:a="http://schemas.openxmlformats.org/drawingml/2006/main" w="0">
            <a:noFill/>
            <a:prstDash val="solid"/>
          </a:ln>
        </p:spPr>
      </p:sp>
      <p:sp>
        <p:nvSpPr>
          <p:cNvPr id="27" name="">
            <a:extLst xmlns:a="http://schemas.openxmlformats.org/drawingml/2006/main">
              <a:ext uri="{FF2B5EF4-FFF2-40B4-BE49-F238E27FC236}">
                <a16:creationId xmlns:a16="http://schemas.microsoft.com/office/drawing/2014/main" id="{75BE1F08-F0E9-43AF-9123-4DDE42A47937}"/>
              </a:ext>
            </a:extLst>
          </p:cNvPr>
          <p:cNvSpPr>
            <a:spLocks xmlns:a="http://schemas.openxmlformats.org/drawingml/2006/main" noGrp="1"/>
          </p:cNvSpPr>
          <p:nvPr/>
        </p:nvSpPr>
        <p:spPr>
          <a:xfrm xmlns:a="http://schemas.openxmlformats.org/drawingml/2006/main">
            <a:off x="1000125" y="5534025"/>
            <a:ext cx="101917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a:solidFill>
                  <a:srgbClr val="FFFFFF"/>
                </a:solidFill>
              </a:defRPr>
            </a:pPr>
            <a:r>
              <a:rPr sz="1650" b="1">
                <a:solidFill>
                  <a:srgbClr val="FFFFFF"/>
                </a:solidFill>
              </a:rPr>
              <a:t>Launch with 200. Use monthly removals to close the remaining gap to 4.00.</a:t>
            </a:r>
          </a:p>
        </p:txBody>
      </p:sp>
      <p:sp>
        <p:nvSpPr>
          <p:cNvPr id="28" name="">
            <a:extLst xmlns:a="http://schemas.openxmlformats.org/drawingml/2006/main">
              <a:ext uri="{FF2B5EF4-FFF2-40B4-BE49-F238E27FC236}">
                <a16:creationId xmlns:a16="http://schemas.microsoft.com/office/drawing/2014/main" id="{1BEE6A54-F4BA-4597-936A-EBCFF47EFDBC}"/>
              </a:ext>
            </a:extLst>
          </p:cNvPr>
          <p:cNvSpPr>
            <a:spLocks xmlns:a="http://schemas.openxmlformats.org/drawingml/2006/main" noGrp="1"/>
          </p:cNvSpPr>
          <p:nvPr/>
        </p:nvSpPr>
        <p:spPr>
          <a:xfrm xmlns:a="http://schemas.openxmlformats.org/drawingml/2006/main">
            <a:off x="0" y="6162675"/>
            <a:ext cx="12192000" cy="695325"/>
          </a:xfrm>
          <a:prstGeom xmlns:a="http://schemas.openxmlformats.org/drawingml/2006/main" prst="rect">
            <a:avLst/>
          </a:prstGeom>
          <a:solidFill xmlns:a="http://schemas.openxmlformats.org/drawingml/2006/main">
            <a:srgbClr val="071B33"/>
          </a:solidFill>
          <a:ln xmlns:a="http://schemas.openxmlformats.org/drawingml/2006/main" w="0">
            <a:noFill/>
            <a:prstDash val="solid"/>
          </a:ln>
        </p:spPr>
      </p:sp>
      <p:sp>
        <p:nvSpPr>
          <p:cNvPr id="29" name="">
            <a:extLst xmlns:a="http://schemas.openxmlformats.org/drawingml/2006/main">
              <a:ext uri="{FF2B5EF4-FFF2-40B4-BE49-F238E27FC236}">
                <a16:creationId xmlns:a16="http://schemas.microsoft.com/office/drawing/2014/main" id="{AD436CF7-205E-410B-9C5A-5BF7F6EE1D70}"/>
              </a:ext>
            </a:extLst>
          </p:cNvPr>
          <p:cNvSpPr>
            <a:spLocks xmlns:a="http://schemas.openxmlformats.org/drawingml/2006/main" noGrp="1"/>
          </p:cNvSpPr>
          <p:nvPr/>
        </p:nvSpPr>
        <p:spPr>
          <a:xfrm xmlns:a="http://schemas.openxmlformats.org/drawingml/2006/main">
            <a:off x="0" y="6162675"/>
            <a:ext cx="12192000" cy="38100"/>
          </a:xfrm>
          <a:prstGeom xmlns:a="http://schemas.openxmlformats.org/drawingml/2006/main" prst="rect">
            <a:avLst/>
          </a:prstGeom>
          <a:solidFill xmlns:a="http://schemas.openxmlformats.org/drawingml/2006/main">
            <a:srgbClr val="D6A84B"/>
          </a:solidFill>
          <a:ln xmlns:a="http://schemas.openxmlformats.org/drawingml/2006/main" w="0">
            <a:noFill/>
            <a:prstDash val="solid"/>
          </a:ln>
        </p:spPr>
      </p:sp>
      <p:pic>
        <p:nvPicPr>
          <p:cNvPr id="64" name=""/>
          <p:cNvPicPr>
            <a:picLocks xmlns:a="http://schemas.openxmlformats.org/drawingml/2006/main" noChangeAspect="1"/>
          </p:cNvPicPr>
          <p:nvPr/>
        </p:nvPicPr>
        <p:blipFill>
          <a:blip xmlns:r="http://schemas.openxmlformats.org/officeDocument/2006/relationships" xmlns:a="http://schemas.openxmlformats.org/drawingml/2006/main" r:embed="Rd78782e78cd9431b"/>
          <a:stretch xmlns:a="http://schemas.openxmlformats.org/drawingml/2006/main"/>
        </p:blipFill>
        <p:spPr>
          <a:xfrm xmlns:a="http://schemas.openxmlformats.org/drawingml/2006/main">
            <a:off x="666750" y="6238875"/>
            <a:ext cx="495300" cy="495300"/>
          </a:xfrm>
          <a:prstGeom xmlns:a="http://schemas.openxmlformats.org/drawingml/2006/main" prst="rect">
            <a:avLst/>
          </a:prstGeom>
        </p:spPr>
      </p:pic>
      <p:sp>
        <p:nvSpPr>
          <p:cNvPr id="31" name="">
            <a:extLst xmlns:a="http://schemas.openxmlformats.org/drawingml/2006/main">
              <a:ext uri="{FF2B5EF4-FFF2-40B4-BE49-F238E27FC236}">
                <a16:creationId xmlns:a16="http://schemas.microsoft.com/office/drawing/2014/main" id="{C99219AB-5755-4A8E-800E-AB2146B826C4}"/>
              </a:ext>
            </a:extLst>
          </p:cNvPr>
          <p:cNvSpPr>
            <a:spLocks xmlns:a="http://schemas.openxmlformats.org/drawingml/2006/main" noGrp="1"/>
          </p:cNvSpPr>
          <p:nvPr/>
        </p:nvSpPr>
        <p:spPr>
          <a:xfrm xmlns:a="http://schemas.openxmlformats.org/drawingml/2006/main">
            <a:off x="1295400" y="6286500"/>
            <a:ext cx="2238375"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1">
                <a:solidFill>
                  <a:srgbClr val="D6A84B"/>
                </a:solidFill>
              </a:defRPr>
            </a:pPr>
            <a:r>
              <a:rPr sz="900" b="1">
                <a:solidFill>
                  <a:srgbClr val="D6A84B"/>
                </a:solidFill>
              </a:rPr>
              <a:t>REPUTATION MEDICS</a:t>
            </a:r>
          </a:p>
        </p:txBody>
      </p:sp>
      <p:sp>
        <p:nvSpPr>
          <p:cNvPr id="32" name="">
            <a:extLst xmlns:a="http://schemas.openxmlformats.org/drawingml/2006/main">
              <a:ext uri="{FF2B5EF4-FFF2-40B4-BE49-F238E27FC236}">
                <a16:creationId xmlns:a16="http://schemas.microsoft.com/office/drawing/2014/main" id="{094A6084-7AD0-4691-ADE8-E3B87801EB79}"/>
              </a:ext>
            </a:extLst>
          </p:cNvPr>
          <p:cNvSpPr>
            <a:spLocks xmlns:a="http://schemas.openxmlformats.org/drawingml/2006/main" noGrp="1"/>
          </p:cNvSpPr>
          <p:nvPr/>
        </p:nvSpPr>
        <p:spPr>
          <a:xfrm xmlns:a="http://schemas.openxmlformats.org/drawingml/2006/main">
            <a:off x="1295400" y="6486525"/>
            <a:ext cx="2952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a:solidFill>
                  <a:srgbClr val="C5CED8"/>
                </a:solidFill>
              </a:defRPr>
            </a:pPr>
            <a:r>
              <a:rPr sz="750" b="1">
                <a:solidFill>
                  <a:srgbClr val="C5CED8"/>
                </a:solidFill>
              </a:rPr>
              <a:t>BRIAN MORRIS  •  602-299-8162</a:t>
            </a:r>
          </a:p>
        </p:txBody>
      </p:sp>
      <p:sp>
        <p:nvSpPr>
          <p:cNvPr id="33" name="">
            <a:extLst xmlns:a="http://schemas.openxmlformats.org/drawingml/2006/main">
              <a:ext uri="{FF2B5EF4-FFF2-40B4-BE49-F238E27FC236}">
                <a16:creationId xmlns:a16="http://schemas.microsoft.com/office/drawing/2014/main" id="{43F9AAB7-0614-4843-A457-4F92FC35B32E}"/>
              </a:ext>
            </a:extLst>
          </p:cNvPr>
          <p:cNvSpPr>
            <a:spLocks xmlns:a="http://schemas.openxmlformats.org/drawingml/2006/main" noGrp="1"/>
          </p:cNvSpPr>
          <p:nvPr/>
        </p:nvSpPr>
        <p:spPr>
          <a:xfrm xmlns:a="http://schemas.openxmlformats.org/drawingml/2006/main">
            <a:off x="8572500" y="6286500"/>
            <a:ext cx="1381125"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675" b="1">
                <a:solidFill>
                  <a:srgbClr val="C5CED8"/>
                </a:solidFill>
              </a:defRPr>
            </a:pPr>
            <a:r>
              <a:rPr sz="675" b="1">
                <a:solidFill>
                  <a:srgbClr val="C5CED8"/>
                </a:solidFill>
              </a:rPr>
              <a:t>PREPARED EXCLUSIVELY FOR</a:t>
            </a:r>
          </a:p>
        </p:txBody>
      </p:sp>
      <p:pic>
        <p:nvPicPr>
          <p:cNvPr id="68" name=""/>
          <p:cNvPicPr>
            <a:picLocks xmlns:a="http://schemas.openxmlformats.org/drawingml/2006/main" noChangeAspect="1"/>
          </p:cNvPicPr>
          <p:nvPr/>
        </p:nvPicPr>
        <p:blipFill>
          <a:blip xmlns:r="http://schemas.openxmlformats.org/officeDocument/2006/relationships" xmlns:a="http://schemas.openxmlformats.org/drawingml/2006/main" r:embed="R9e9dad2198b3400d"/>
          <a:stretch xmlns:a="http://schemas.openxmlformats.org/drawingml/2006/main"/>
        </p:blipFill>
        <p:spPr>
          <a:xfrm xmlns:a="http://schemas.openxmlformats.org/drawingml/2006/main">
            <a:off x="10184722" y="6219825"/>
            <a:ext cx="852256" cy="457200"/>
          </a:xfrm>
          <a:prstGeom xmlns:a="http://schemas.openxmlformats.org/drawingml/2006/main" prst="rect">
            <a:avLst/>
          </a:prstGeom>
        </p:spPr>
      </p:pic>
    </p:spTree>
    <p:extLst>
      <p:ext uri="{BB962C8B-B14F-4D97-AF65-F5344CB8AC3E}">
        <p14:creationId xmlns:p14="http://schemas.microsoft.com/office/powerpoint/2010/main" val="5126042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2026-08-17T15:49:44.0690000Z</dcterms:created>
  <dcterms:modified xsi:type="dcterms:W3CDTF">2026-08-17T15:49:44.0690000Z</dcterms:modified>
</coreProperties>
</file>